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256" r:id="rId3"/>
    <p:sldId id="258" r:id="rId4"/>
    <p:sldId id="259" r:id="rId5"/>
    <p:sldId id="326" r:id="rId6"/>
    <p:sldId id="275" r:id="rId7"/>
    <p:sldId id="261" r:id="rId8"/>
    <p:sldId id="262" r:id="rId9"/>
    <p:sldId id="263" r:id="rId10"/>
    <p:sldId id="321" r:id="rId11"/>
    <p:sldId id="277" r:id="rId12"/>
    <p:sldId id="322" r:id="rId13"/>
    <p:sldId id="264" r:id="rId14"/>
    <p:sldId id="265" r:id="rId15"/>
    <p:sldId id="266" r:id="rId16"/>
    <p:sldId id="320" r:id="rId17"/>
    <p:sldId id="324" r:id="rId18"/>
    <p:sldId id="267" r:id="rId19"/>
    <p:sldId id="325" r:id="rId20"/>
    <p:sldId id="323" r:id="rId21"/>
    <p:sldId id="278" r:id="rId22"/>
    <p:sldId id="279" r:id="rId23"/>
    <p:sldId id="272" r:id="rId24"/>
    <p:sldId id="273" r:id="rId25"/>
    <p:sldId id="274" r:id="rId26"/>
    <p:sldId id="280" r:id="rId27"/>
    <p:sldId id="269" r:id="rId28"/>
    <p:sldId id="276" r:id="rId29"/>
    <p:sldId id="601" r:id="rId30"/>
    <p:sldId id="600" r:id="rId31"/>
    <p:sldId id="603" r:id="rId32"/>
    <p:sldId id="602" r:id="rId33"/>
    <p:sldId id="604" r:id="rId34"/>
    <p:sldId id="605" r:id="rId35"/>
    <p:sldId id="606" r:id="rId36"/>
    <p:sldId id="25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35897B2-3F31-487B-82DA-8DCD8F4FA814}">
          <p14:sldIdLst>
            <p14:sldId id="319"/>
            <p14:sldId id="256"/>
            <p14:sldId id="258"/>
            <p14:sldId id="259"/>
            <p14:sldId id="326"/>
            <p14:sldId id="275"/>
            <p14:sldId id="261"/>
            <p14:sldId id="262"/>
            <p14:sldId id="263"/>
            <p14:sldId id="321"/>
            <p14:sldId id="277"/>
            <p14:sldId id="322"/>
            <p14:sldId id="264"/>
            <p14:sldId id="265"/>
            <p14:sldId id="266"/>
            <p14:sldId id="320"/>
            <p14:sldId id="324"/>
            <p14:sldId id="267"/>
            <p14:sldId id="325"/>
            <p14:sldId id="323"/>
            <p14:sldId id="278"/>
            <p14:sldId id="279"/>
            <p14:sldId id="272"/>
            <p14:sldId id="273"/>
            <p14:sldId id="274"/>
            <p14:sldId id="280"/>
            <p14:sldId id="269"/>
            <p14:sldId id="276"/>
            <p14:sldId id="601"/>
            <p14:sldId id="600"/>
            <p14:sldId id="603"/>
            <p14:sldId id="602"/>
            <p14:sldId id="604"/>
            <p14:sldId id="605"/>
            <p14:sldId id="60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EAFE8"/>
    <a:srgbClr val="FFCC66"/>
    <a:srgbClr val="2A3F7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BBF9F-E0BC-0000-AD0D-7BC2417BFD12}" v="409" dt="2021-04-19T14:52:45.235"/>
    <p1510:client id="{2EE46207-9E8D-1FEC-27EB-963D44FC5D2E}" v="10" dt="2021-04-20T00:05:20.207"/>
    <p1510:client id="{7FE9BE9F-9004-0000-A89B-25F71B64376C}" v="39" dt="2021-04-16T20:49:47.332"/>
    <p1510:client id="{ACD7D9C6-9FBC-6308-70BA-3BEB23137EA8}" v="667" dt="2021-04-19T19:06:54.401"/>
    <p1510:client id="{B1E9BF9F-F0CB-0000-CF78-41FE78912454}" v="10" dt="2021-04-19T23:19:34.299"/>
    <p1510:client id="{DAE1BE9F-50C6-0000-A312-CB1073DEB0FD}" v="433" dt="2021-04-16T19:06:42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FDDBD-A8A6-46D9-9061-BB459FFF09F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43652-ECF0-4D3E-976E-17DAB5D2610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/>
            <a:t>Objetivo;</a:t>
          </a:r>
          <a:endParaRPr lang="en-US"/>
        </a:p>
      </dgm:t>
    </dgm:pt>
    <dgm:pt modelId="{F3B0BF35-956D-46E7-8470-FC939A39FC75}" type="parTrans" cxnId="{2F04827D-3875-4501-B9E2-E7109B48BC56}">
      <dgm:prSet/>
      <dgm:spPr/>
      <dgm:t>
        <a:bodyPr/>
        <a:lstStyle/>
        <a:p>
          <a:endParaRPr lang="en-US"/>
        </a:p>
      </dgm:t>
    </dgm:pt>
    <dgm:pt modelId="{A069534F-B9E3-4A80-AF71-F4ED1C928668}" type="sibTrans" cxnId="{2F04827D-3875-4501-B9E2-E7109B48BC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44FE84-29D0-4B4A-9A54-E94ADA15227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/>
            <a:t>Ux;</a:t>
          </a:r>
          <a:r>
            <a:rPr lang="pt-BR" b="1"/>
            <a:t> </a:t>
          </a:r>
          <a:endParaRPr lang="en-US"/>
        </a:p>
      </dgm:t>
    </dgm:pt>
    <dgm:pt modelId="{DFAA135E-0EB1-4F9F-8215-3E1E66CEBDC9}" type="parTrans" cxnId="{73199DEE-CB54-47A9-97C5-5356555D6DB0}">
      <dgm:prSet/>
      <dgm:spPr/>
      <dgm:t>
        <a:bodyPr/>
        <a:lstStyle/>
        <a:p>
          <a:endParaRPr lang="en-US"/>
        </a:p>
      </dgm:t>
    </dgm:pt>
    <dgm:pt modelId="{EEAFC182-6EEE-4F01-802F-D188B8A8A66C}" type="sibTrans" cxnId="{73199DEE-CB54-47A9-97C5-5356555D6D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FE4DF5-3AA6-48EB-BB83-ADDAA276DFB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/>
            <a:t>Público alvo;</a:t>
          </a:r>
          <a:r>
            <a:rPr lang="pt-BR" b="1"/>
            <a:t> </a:t>
          </a:r>
          <a:endParaRPr lang="en-US"/>
        </a:p>
      </dgm:t>
    </dgm:pt>
    <dgm:pt modelId="{619A78A1-D234-4F07-BC74-8969F5FEE70E}" type="parTrans" cxnId="{B8F6025E-328D-49FA-9E69-985874E8C869}">
      <dgm:prSet/>
      <dgm:spPr/>
      <dgm:t>
        <a:bodyPr/>
        <a:lstStyle/>
        <a:p>
          <a:endParaRPr lang="en-US"/>
        </a:p>
      </dgm:t>
    </dgm:pt>
    <dgm:pt modelId="{8DE95A59-BD47-4A85-9B11-41036BECC513}" type="sibTrans" cxnId="{B8F6025E-328D-49FA-9E69-985874E8C8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494881-8DC5-4D0C-81EF-2DE56C0BAE4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/>
            <a:t>Meio de pagamento;</a:t>
          </a:r>
          <a:r>
            <a:rPr lang="pt-BR" b="1"/>
            <a:t> </a:t>
          </a:r>
          <a:endParaRPr lang="en-US"/>
        </a:p>
      </dgm:t>
    </dgm:pt>
    <dgm:pt modelId="{6B4B92DE-E1FD-46AE-9FC7-31F689409682}" type="parTrans" cxnId="{034D2973-B123-49F3-AFD2-18591A6C8DF7}">
      <dgm:prSet/>
      <dgm:spPr/>
      <dgm:t>
        <a:bodyPr/>
        <a:lstStyle/>
        <a:p>
          <a:endParaRPr lang="en-US"/>
        </a:p>
      </dgm:t>
    </dgm:pt>
    <dgm:pt modelId="{302D261E-E1F3-46BD-8742-8EC1429790C6}" type="sibTrans" cxnId="{034D2973-B123-49F3-AFD2-18591A6C8DF7}">
      <dgm:prSet/>
      <dgm:spPr/>
      <dgm:t>
        <a:bodyPr/>
        <a:lstStyle/>
        <a:p>
          <a:endParaRPr lang="en-US"/>
        </a:p>
      </dgm:t>
    </dgm:pt>
    <dgm:pt modelId="{6E7AA84A-CDDC-43BD-9C8D-24965D5D8E1B}" type="pres">
      <dgm:prSet presAssocID="{5A3FDDBD-A8A6-46D9-9061-BB459FFF09F9}" presName="root" presStyleCnt="0">
        <dgm:presLayoutVars>
          <dgm:dir/>
          <dgm:resizeHandles val="exact"/>
        </dgm:presLayoutVars>
      </dgm:prSet>
      <dgm:spPr/>
    </dgm:pt>
    <dgm:pt modelId="{FBF916A6-7C80-4EE0-B856-85880E60DFB0}" type="pres">
      <dgm:prSet presAssocID="{5A3FDDBD-A8A6-46D9-9061-BB459FFF09F9}" presName="container" presStyleCnt="0">
        <dgm:presLayoutVars>
          <dgm:dir/>
          <dgm:resizeHandles val="exact"/>
        </dgm:presLayoutVars>
      </dgm:prSet>
      <dgm:spPr/>
    </dgm:pt>
    <dgm:pt modelId="{9A90E4E2-E699-40E1-9192-51081C811895}" type="pres">
      <dgm:prSet presAssocID="{DCB43652-ECF0-4D3E-976E-17DAB5D26100}" presName="compNode" presStyleCnt="0"/>
      <dgm:spPr/>
    </dgm:pt>
    <dgm:pt modelId="{1B7FC090-D25B-4536-A89B-3DF67094D2C6}" type="pres">
      <dgm:prSet presAssocID="{DCB43652-ECF0-4D3E-976E-17DAB5D26100}" presName="iconBgRect" presStyleLbl="bgShp" presStyleIdx="0" presStyleCnt="4"/>
      <dgm:spPr/>
    </dgm:pt>
    <dgm:pt modelId="{383F460D-508A-4C4B-B68D-1A224B4D8027}" type="pres">
      <dgm:prSet presAssocID="{DCB43652-ECF0-4D3E-976E-17DAB5D261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0A5A3F0-AA91-4C43-B112-A02B0F46D0E1}" type="pres">
      <dgm:prSet presAssocID="{DCB43652-ECF0-4D3E-976E-17DAB5D26100}" presName="spaceRect" presStyleCnt="0"/>
      <dgm:spPr/>
    </dgm:pt>
    <dgm:pt modelId="{5DEACCDA-4B96-4B57-8D4B-262A049D9BEF}" type="pres">
      <dgm:prSet presAssocID="{DCB43652-ECF0-4D3E-976E-17DAB5D26100}" presName="textRect" presStyleLbl="revTx" presStyleIdx="0" presStyleCnt="4">
        <dgm:presLayoutVars>
          <dgm:chMax val="1"/>
          <dgm:chPref val="1"/>
        </dgm:presLayoutVars>
      </dgm:prSet>
      <dgm:spPr/>
    </dgm:pt>
    <dgm:pt modelId="{AD6A4559-563A-4A47-8C86-E8762A8AE341}" type="pres">
      <dgm:prSet presAssocID="{A069534F-B9E3-4A80-AF71-F4ED1C928668}" presName="sibTrans" presStyleLbl="sibTrans2D1" presStyleIdx="0" presStyleCnt="0"/>
      <dgm:spPr/>
    </dgm:pt>
    <dgm:pt modelId="{315C71F9-507A-4CBA-AEF6-065C225D6C26}" type="pres">
      <dgm:prSet presAssocID="{8F44FE84-29D0-4B4A-9A54-E94ADA152273}" presName="compNode" presStyleCnt="0"/>
      <dgm:spPr/>
    </dgm:pt>
    <dgm:pt modelId="{8DECF5F1-D1DA-4C47-9401-F6FCBE27B93C}" type="pres">
      <dgm:prSet presAssocID="{8F44FE84-29D0-4B4A-9A54-E94ADA152273}" presName="iconBgRect" presStyleLbl="bgShp" presStyleIdx="1" presStyleCnt="4"/>
      <dgm:spPr/>
    </dgm:pt>
    <dgm:pt modelId="{26E167B5-5244-4C80-A0F8-FFFA12A3A9BB}" type="pres">
      <dgm:prSet presAssocID="{8F44FE84-29D0-4B4A-9A54-E94ADA1522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ABB1E4C-49D0-4898-84D9-835C9440CA8C}" type="pres">
      <dgm:prSet presAssocID="{8F44FE84-29D0-4B4A-9A54-E94ADA152273}" presName="spaceRect" presStyleCnt="0"/>
      <dgm:spPr/>
    </dgm:pt>
    <dgm:pt modelId="{E7E31FC8-10E9-4301-A8F9-EF40AEEDC3E8}" type="pres">
      <dgm:prSet presAssocID="{8F44FE84-29D0-4B4A-9A54-E94ADA152273}" presName="textRect" presStyleLbl="revTx" presStyleIdx="1" presStyleCnt="4">
        <dgm:presLayoutVars>
          <dgm:chMax val="1"/>
          <dgm:chPref val="1"/>
        </dgm:presLayoutVars>
      </dgm:prSet>
      <dgm:spPr/>
    </dgm:pt>
    <dgm:pt modelId="{6019AA71-2CA8-4D3C-8CE5-F58C178AB771}" type="pres">
      <dgm:prSet presAssocID="{EEAFC182-6EEE-4F01-802F-D188B8A8A66C}" presName="sibTrans" presStyleLbl="sibTrans2D1" presStyleIdx="0" presStyleCnt="0"/>
      <dgm:spPr/>
    </dgm:pt>
    <dgm:pt modelId="{72E5F18E-0C69-44F6-881E-821902005C10}" type="pres">
      <dgm:prSet presAssocID="{A2FE4DF5-3AA6-48EB-BB83-ADDAA276DFB5}" presName="compNode" presStyleCnt="0"/>
      <dgm:spPr/>
    </dgm:pt>
    <dgm:pt modelId="{3440D918-7B16-4DC0-BF6B-AFD18F91DC89}" type="pres">
      <dgm:prSet presAssocID="{A2FE4DF5-3AA6-48EB-BB83-ADDAA276DFB5}" presName="iconBgRect" presStyleLbl="bgShp" presStyleIdx="2" presStyleCnt="4"/>
      <dgm:spPr/>
    </dgm:pt>
    <dgm:pt modelId="{358BD11A-6671-4D06-BF8A-CB57734B002D}" type="pres">
      <dgm:prSet presAssocID="{A2FE4DF5-3AA6-48EB-BB83-ADDAA276DF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78F306C7-F7A1-40C6-800D-8119B1D891D7}" type="pres">
      <dgm:prSet presAssocID="{A2FE4DF5-3AA6-48EB-BB83-ADDAA276DFB5}" presName="spaceRect" presStyleCnt="0"/>
      <dgm:spPr/>
    </dgm:pt>
    <dgm:pt modelId="{99B882C0-2BA9-43BA-A8C8-EDE959207A84}" type="pres">
      <dgm:prSet presAssocID="{A2FE4DF5-3AA6-48EB-BB83-ADDAA276DFB5}" presName="textRect" presStyleLbl="revTx" presStyleIdx="2" presStyleCnt="4">
        <dgm:presLayoutVars>
          <dgm:chMax val="1"/>
          <dgm:chPref val="1"/>
        </dgm:presLayoutVars>
      </dgm:prSet>
      <dgm:spPr/>
    </dgm:pt>
    <dgm:pt modelId="{EB2BFAFF-B065-43C9-873E-9FFA5E575CC6}" type="pres">
      <dgm:prSet presAssocID="{8DE95A59-BD47-4A85-9B11-41036BECC513}" presName="sibTrans" presStyleLbl="sibTrans2D1" presStyleIdx="0" presStyleCnt="0"/>
      <dgm:spPr/>
    </dgm:pt>
    <dgm:pt modelId="{84B01E3E-82F2-4991-882C-537466DFF114}" type="pres">
      <dgm:prSet presAssocID="{F9494881-8DC5-4D0C-81EF-2DE56C0BAE48}" presName="compNode" presStyleCnt="0"/>
      <dgm:spPr/>
    </dgm:pt>
    <dgm:pt modelId="{F2203C7A-C55E-4184-9D46-FC0F8E9C229A}" type="pres">
      <dgm:prSet presAssocID="{F9494881-8DC5-4D0C-81EF-2DE56C0BAE48}" presName="iconBgRect" presStyleLbl="bgShp" presStyleIdx="3" presStyleCnt="4"/>
      <dgm:spPr/>
    </dgm:pt>
    <dgm:pt modelId="{431DBC88-F792-4E3E-9B7F-452EB038FFA3}" type="pres">
      <dgm:prSet presAssocID="{F9494881-8DC5-4D0C-81EF-2DE56C0BAE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60969410-BB94-417E-BFC1-C210BA7F7C94}" type="pres">
      <dgm:prSet presAssocID="{F9494881-8DC5-4D0C-81EF-2DE56C0BAE48}" presName="spaceRect" presStyleCnt="0"/>
      <dgm:spPr/>
    </dgm:pt>
    <dgm:pt modelId="{CB979F19-90A5-432A-8881-ED0E71C878AA}" type="pres">
      <dgm:prSet presAssocID="{F9494881-8DC5-4D0C-81EF-2DE56C0BAE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F786B20-2762-4711-80C2-29837EF8803C}" type="presOf" srcId="{8DE95A59-BD47-4A85-9B11-41036BECC513}" destId="{EB2BFAFF-B065-43C9-873E-9FFA5E575CC6}" srcOrd="0" destOrd="0" presId="urn:microsoft.com/office/officeart/2018/2/layout/IconCircleList"/>
    <dgm:cxn modelId="{B8F6025E-328D-49FA-9E69-985874E8C869}" srcId="{5A3FDDBD-A8A6-46D9-9061-BB459FFF09F9}" destId="{A2FE4DF5-3AA6-48EB-BB83-ADDAA276DFB5}" srcOrd="2" destOrd="0" parTransId="{619A78A1-D234-4F07-BC74-8969F5FEE70E}" sibTransId="{8DE95A59-BD47-4A85-9B11-41036BECC513}"/>
    <dgm:cxn modelId="{3DF4B560-0422-4155-9AB5-6E828D2F778D}" type="presOf" srcId="{DCB43652-ECF0-4D3E-976E-17DAB5D26100}" destId="{5DEACCDA-4B96-4B57-8D4B-262A049D9BEF}" srcOrd="0" destOrd="0" presId="urn:microsoft.com/office/officeart/2018/2/layout/IconCircleList"/>
    <dgm:cxn modelId="{00E43A41-3113-46C3-8EFB-D8F9884038A5}" type="presOf" srcId="{5A3FDDBD-A8A6-46D9-9061-BB459FFF09F9}" destId="{6E7AA84A-CDDC-43BD-9C8D-24965D5D8E1B}" srcOrd="0" destOrd="0" presId="urn:microsoft.com/office/officeart/2018/2/layout/IconCircleList"/>
    <dgm:cxn modelId="{17389143-0081-496E-A415-4E47CDB9F2CA}" type="presOf" srcId="{A2FE4DF5-3AA6-48EB-BB83-ADDAA276DFB5}" destId="{99B882C0-2BA9-43BA-A8C8-EDE959207A84}" srcOrd="0" destOrd="0" presId="urn:microsoft.com/office/officeart/2018/2/layout/IconCircleList"/>
    <dgm:cxn modelId="{C30AA363-DF52-40FC-BAFD-FA28FC6FE258}" type="presOf" srcId="{EEAFC182-6EEE-4F01-802F-D188B8A8A66C}" destId="{6019AA71-2CA8-4D3C-8CE5-F58C178AB771}" srcOrd="0" destOrd="0" presId="urn:microsoft.com/office/officeart/2018/2/layout/IconCircleList"/>
    <dgm:cxn modelId="{034D2973-B123-49F3-AFD2-18591A6C8DF7}" srcId="{5A3FDDBD-A8A6-46D9-9061-BB459FFF09F9}" destId="{F9494881-8DC5-4D0C-81EF-2DE56C0BAE48}" srcOrd="3" destOrd="0" parTransId="{6B4B92DE-E1FD-46AE-9FC7-31F689409682}" sibTransId="{302D261E-E1F3-46BD-8742-8EC1429790C6}"/>
    <dgm:cxn modelId="{2F04827D-3875-4501-B9E2-E7109B48BC56}" srcId="{5A3FDDBD-A8A6-46D9-9061-BB459FFF09F9}" destId="{DCB43652-ECF0-4D3E-976E-17DAB5D26100}" srcOrd="0" destOrd="0" parTransId="{F3B0BF35-956D-46E7-8470-FC939A39FC75}" sibTransId="{A069534F-B9E3-4A80-AF71-F4ED1C928668}"/>
    <dgm:cxn modelId="{B7AB1F86-024A-4452-9223-64BBC98AF063}" type="presOf" srcId="{8F44FE84-29D0-4B4A-9A54-E94ADA152273}" destId="{E7E31FC8-10E9-4301-A8F9-EF40AEEDC3E8}" srcOrd="0" destOrd="0" presId="urn:microsoft.com/office/officeart/2018/2/layout/IconCircleList"/>
    <dgm:cxn modelId="{5B114CA8-6772-42E9-89D7-B2D741DD1A38}" type="presOf" srcId="{A069534F-B9E3-4A80-AF71-F4ED1C928668}" destId="{AD6A4559-563A-4A47-8C86-E8762A8AE341}" srcOrd="0" destOrd="0" presId="urn:microsoft.com/office/officeart/2018/2/layout/IconCircleList"/>
    <dgm:cxn modelId="{758EE0DE-A370-4091-9111-FF100469E326}" type="presOf" srcId="{F9494881-8DC5-4D0C-81EF-2DE56C0BAE48}" destId="{CB979F19-90A5-432A-8881-ED0E71C878AA}" srcOrd="0" destOrd="0" presId="urn:microsoft.com/office/officeart/2018/2/layout/IconCircleList"/>
    <dgm:cxn modelId="{73199DEE-CB54-47A9-97C5-5356555D6DB0}" srcId="{5A3FDDBD-A8A6-46D9-9061-BB459FFF09F9}" destId="{8F44FE84-29D0-4B4A-9A54-E94ADA152273}" srcOrd="1" destOrd="0" parTransId="{DFAA135E-0EB1-4F9F-8215-3E1E66CEBDC9}" sibTransId="{EEAFC182-6EEE-4F01-802F-D188B8A8A66C}"/>
    <dgm:cxn modelId="{4F28DDFA-4B2F-463A-911F-E092DA081046}" type="presParOf" srcId="{6E7AA84A-CDDC-43BD-9C8D-24965D5D8E1B}" destId="{FBF916A6-7C80-4EE0-B856-85880E60DFB0}" srcOrd="0" destOrd="0" presId="urn:microsoft.com/office/officeart/2018/2/layout/IconCircleList"/>
    <dgm:cxn modelId="{ABCED33A-03B7-4B0E-9EA7-C3A0BF1F370A}" type="presParOf" srcId="{FBF916A6-7C80-4EE0-B856-85880E60DFB0}" destId="{9A90E4E2-E699-40E1-9192-51081C811895}" srcOrd="0" destOrd="0" presId="urn:microsoft.com/office/officeart/2018/2/layout/IconCircleList"/>
    <dgm:cxn modelId="{65093A64-DC9C-45CC-BF7E-673FC4DA490E}" type="presParOf" srcId="{9A90E4E2-E699-40E1-9192-51081C811895}" destId="{1B7FC090-D25B-4536-A89B-3DF67094D2C6}" srcOrd="0" destOrd="0" presId="urn:microsoft.com/office/officeart/2018/2/layout/IconCircleList"/>
    <dgm:cxn modelId="{A4105372-6E9D-4859-9684-FE74907751C3}" type="presParOf" srcId="{9A90E4E2-E699-40E1-9192-51081C811895}" destId="{383F460D-508A-4C4B-B68D-1A224B4D8027}" srcOrd="1" destOrd="0" presId="urn:microsoft.com/office/officeart/2018/2/layout/IconCircleList"/>
    <dgm:cxn modelId="{C661651B-0EB3-42B2-B03F-C7D3E23807DE}" type="presParOf" srcId="{9A90E4E2-E699-40E1-9192-51081C811895}" destId="{40A5A3F0-AA91-4C43-B112-A02B0F46D0E1}" srcOrd="2" destOrd="0" presId="urn:microsoft.com/office/officeart/2018/2/layout/IconCircleList"/>
    <dgm:cxn modelId="{0B96B2B4-BDB6-49DE-9763-12A68CD2CB26}" type="presParOf" srcId="{9A90E4E2-E699-40E1-9192-51081C811895}" destId="{5DEACCDA-4B96-4B57-8D4B-262A049D9BEF}" srcOrd="3" destOrd="0" presId="urn:microsoft.com/office/officeart/2018/2/layout/IconCircleList"/>
    <dgm:cxn modelId="{62F98E57-794F-4DB8-B628-639791F31B4A}" type="presParOf" srcId="{FBF916A6-7C80-4EE0-B856-85880E60DFB0}" destId="{AD6A4559-563A-4A47-8C86-E8762A8AE341}" srcOrd="1" destOrd="0" presId="urn:microsoft.com/office/officeart/2018/2/layout/IconCircleList"/>
    <dgm:cxn modelId="{085DDEC7-BFA7-40D3-815E-2F86D673027D}" type="presParOf" srcId="{FBF916A6-7C80-4EE0-B856-85880E60DFB0}" destId="{315C71F9-507A-4CBA-AEF6-065C225D6C26}" srcOrd="2" destOrd="0" presId="urn:microsoft.com/office/officeart/2018/2/layout/IconCircleList"/>
    <dgm:cxn modelId="{37E67A93-C5CD-4700-8A2E-E14D6D71338D}" type="presParOf" srcId="{315C71F9-507A-4CBA-AEF6-065C225D6C26}" destId="{8DECF5F1-D1DA-4C47-9401-F6FCBE27B93C}" srcOrd="0" destOrd="0" presId="urn:microsoft.com/office/officeart/2018/2/layout/IconCircleList"/>
    <dgm:cxn modelId="{BC0AFE6F-19D5-4DCC-A0EA-E13710A996B2}" type="presParOf" srcId="{315C71F9-507A-4CBA-AEF6-065C225D6C26}" destId="{26E167B5-5244-4C80-A0F8-FFFA12A3A9BB}" srcOrd="1" destOrd="0" presId="urn:microsoft.com/office/officeart/2018/2/layout/IconCircleList"/>
    <dgm:cxn modelId="{1F7AFCBB-47A1-4CE8-93F0-2D32908A3C45}" type="presParOf" srcId="{315C71F9-507A-4CBA-AEF6-065C225D6C26}" destId="{1ABB1E4C-49D0-4898-84D9-835C9440CA8C}" srcOrd="2" destOrd="0" presId="urn:microsoft.com/office/officeart/2018/2/layout/IconCircleList"/>
    <dgm:cxn modelId="{0ACBD71F-1E00-4CDB-8AF2-549468855495}" type="presParOf" srcId="{315C71F9-507A-4CBA-AEF6-065C225D6C26}" destId="{E7E31FC8-10E9-4301-A8F9-EF40AEEDC3E8}" srcOrd="3" destOrd="0" presId="urn:microsoft.com/office/officeart/2018/2/layout/IconCircleList"/>
    <dgm:cxn modelId="{E42B68DF-2871-4D40-A6CB-89EEDED9C628}" type="presParOf" srcId="{FBF916A6-7C80-4EE0-B856-85880E60DFB0}" destId="{6019AA71-2CA8-4D3C-8CE5-F58C178AB771}" srcOrd="3" destOrd="0" presId="urn:microsoft.com/office/officeart/2018/2/layout/IconCircleList"/>
    <dgm:cxn modelId="{3902A20A-4E02-472C-8059-5BE15F581B57}" type="presParOf" srcId="{FBF916A6-7C80-4EE0-B856-85880E60DFB0}" destId="{72E5F18E-0C69-44F6-881E-821902005C10}" srcOrd="4" destOrd="0" presId="urn:microsoft.com/office/officeart/2018/2/layout/IconCircleList"/>
    <dgm:cxn modelId="{81327C1C-5ABF-4B74-AE37-FE3D4CC55DE6}" type="presParOf" srcId="{72E5F18E-0C69-44F6-881E-821902005C10}" destId="{3440D918-7B16-4DC0-BF6B-AFD18F91DC89}" srcOrd="0" destOrd="0" presId="urn:microsoft.com/office/officeart/2018/2/layout/IconCircleList"/>
    <dgm:cxn modelId="{6546A2EE-B11E-4A3D-8E73-1FE244FD9112}" type="presParOf" srcId="{72E5F18E-0C69-44F6-881E-821902005C10}" destId="{358BD11A-6671-4D06-BF8A-CB57734B002D}" srcOrd="1" destOrd="0" presId="urn:microsoft.com/office/officeart/2018/2/layout/IconCircleList"/>
    <dgm:cxn modelId="{48DEC093-2A0B-4C1D-830B-7F84FC6D1CD7}" type="presParOf" srcId="{72E5F18E-0C69-44F6-881E-821902005C10}" destId="{78F306C7-F7A1-40C6-800D-8119B1D891D7}" srcOrd="2" destOrd="0" presId="urn:microsoft.com/office/officeart/2018/2/layout/IconCircleList"/>
    <dgm:cxn modelId="{B55901E6-1BA4-4B8B-BB9A-2B11AD86654F}" type="presParOf" srcId="{72E5F18E-0C69-44F6-881E-821902005C10}" destId="{99B882C0-2BA9-43BA-A8C8-EDE959207A84}" srcOrd="3" destOrd="0" presId="urn:microsoft.com/office/officeart/2018/2/layout/IconCircleList"/>
    <dgm:cxn modelId="{E2ED42E2-FFD6-4EDF-9D63-6CC49AB68DAF}" type="presParOf" srcId="{FBF916A6-7C80-4EE0-B856-85880E60DFB0}" destId="{EB2BFAFF-B065-43C9-873E-9FFA5E575CC6}" srcOrd="5" destOrd="0" presId="urn:microsoft.com/office/officeart/2018/2/layout/IconCircleList"/>
    <dgm:cxn modelId="{88B50B33-34A6-4AF8-AA49-4AFDF9DEC8AB}" type="presParOf" srcId="{FBF916A6-7C80-4EE0-B856-85880E60DFB0}" destId="{84B01E3E-82F2-4991-882C-537466DFF114}" srcOrd="6" destOrd="0" presId="urn:microsoft.com/office/officeart/2018/2/layout/IconCircleList"/>
    <dgm:cxn modelId="{5D296724-AB6D-4D03-9402-156888B1D34A}" type="presParOf" srcId="{84B01E3E-82F2-4991-882C-537466DFF114}" destId="{F2203C7A-C55E-4184-9D46-FC0F8E9C229A}" srcOrd="0" destOrd="0" presId="urn:microsoft.com/office/officeart/2018/2/layout/IconCircleList"/>
    <dgm:cxn modelId="{7E5C8008-D992-49C0-B2E4-C65AE76C3569}" type="presParOf" srcId="{84B01E3E-82F2-4991-882C-537466DFF114}" destId="{431DBC88-F792-4E3E-9B7F-452EB038FFA3}" srcOrd="1" destOrd="0" presId="urn:microsoft.com/office/officeart/2018/2/layout/IconCircleList"/>
    <dgm:cxn modelId="{E1BC99ED-64F4-4D3A-B8B0-AA4C4D06AC33}" type="presParOf" srcId="{84B01E3E-82F2-4991-882C-537466DFF114}" destId="{60969410-BB94-417E-BFC1-C210BA7F7C94}" srcOrd="2" destOrd="0" presId="urn:microsoft.com/office/officeart/2018/2/layout/IconCircleList"/>
    <dgm:cxn modelId="{E47E7D0D-F781-49FE-A52F-842B8C0C07B1}" type="presParOf" srcId="{84B01E3E-82F2-4991-882C-537466DFF114}" destId="{CB979F19-90A5-432A-8881-ED0E71C878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FC090-D25B-4536-A89B-3DF67094D2C6}">
      <dsp:nvSpPr>
        <dsp:cNvPr id="0" name=""/>
        <dsp:cNvSpPr/>
      </dsp:nvSpPr>
      <dsp:spPr>
        <a:xfrm>
          <a:off x="182685" y="510875"/>
          <a:ext cx="1320612" cy="13206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F460D-508A-4C4B-B68D-1A224B4D8027}">
      <dsp:nvSpPr>
        <dsp:cNvPr id="0" name=""/>
        <dsp:cNvSpPr/>
      </dsp:nvSpPr>
      <dsp:spPr>
        <a:xfrm>
          <a:off x="460014" y="788204"/>
          <a:ext cx="765954" cy="7659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ACCDA-4B96-4B57-8D4B-262A049D9BEF}">
      <dsp:nvSpPr>
        <dsp:cNvPr id="0" name=""/>
        <dsp:cNvSpPr/>
      </dsp:nvSpPr>
      <dsp:spPr>
        <a:xfrm>
          <a:off x="1786286" y="510875"/>
          <a:ext cx="3112871" cy="1320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/>
            <a:t>Objetivo;</a:t>
          </a:r>
          <a:endParaRPr lang="en-US" sz="2400" kern="1200"/>
        </a:p>
      </dsp:txBody>
      <dsp:txXfrm>
        <a:off x="1786286" y="510875"/>
        <a:ext cx="3112871" cy="1320612"/>
      </dsp:txXfrm>
    </dsp:sp>
    <dsp:sp modelId="{8DECF5F1-D1DA-4C47-9401-F6FCBE27B93C}">
      <dsp:nvSpPr>
        <dsp:cNvPr id="0" name=""/>
        <dsp:cNvSpPr/>
      </dsp:nvSpPr>
      <dsp:spPr>
        <a:xfrm>
          <a:off x="5441551" y="510875"/>
          <a:ext cx="1320612" cy="13206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167B5-5244-4C80-A0F8-FFFA12A3A9BB}">
      <dsp:nvSpPr>
        <dsp:cNvPr id="0" name=""/>
        <dsp:cNvSpPr/>
      </dsp:nvSpPr>
      <dsp:spPr>
        <a:xfrm>
          <a:off x="5718880" y="788204"/>
          <a:ext cx="765954" cy="7659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31FC8-10E9-4301-A8F9-EF40AEEDC3E8}">
      <dsp:nvSpPr>
        <dsp:cNvPr id="0" name=""/>
        <dsp:cNvSpPr/>
      </dsp:nvSpPr>
      <dsp:spPr>
        <a:xfrm>
          <a:off x="7045151" y="510875"/>
          <a:ext cx="3112871" cy="1320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/>
            <a:t>Ux;</a:t>
          </a:r>
          <a:r>
            <a:rPr lang="pt-BR" sz="2400" b="1" kern="1200"/>
            <a:t> </a:t>
          </a:r>
          <a:endParaRPr lang="en-US" sz="2400" kern="1200"/>
        </a:p>
      </dsp:txBody>
      <dsp:txXfrm>
        <a:off x="7045151" y="510875"/>
        <a:ext cx="3112871" cy="1320612"/>
      </dsp:txXfrm>
    </dsp:sp>
    <dsp:sp modelId="{3440D918-7B16-4DC0-BF6B-AFD18F91DC89}">
      <dsp:nvSpPr>
        <dsp:cNvPr id="0" name=""/>
        <dsp:cNvSpPr/>
      </dsp:nvSpPr>
      <dsp:spPr>
        <a:xfrm>
          <a:off x="182685" y="2581736"/>
          <a:ext cx="1320612" cy="13206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BD11A-6671-4D06-BF8A-CB57734B002D}">
      <dsp:nvSpPr>
        <dsp:cNvPr id="0" name=""/>
        <dsp:cNvSpPr/>
      </dsp:nvSpPr>
      <dsp:spPr>
        <a:xfrm>
          <a:off x="460014" y="2859064"/>
          <a:ext cx="765954" cy="7659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882C0-2BA9-43BA-A8C8-EDE959207A84}">
      <dsp:nvSpPr>
        <dsp:cNvPr id="0" name=""/>
        <dsp:cNvSpPr/>
      </dsp:nvSpPr>
      <dsp:spPr>
        <a:xfrm>
          <a:off x="1786286" y="2581736"/>
          <a:ext cx="3112871" cy="1320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/>
            <a:t>Público alvo;</a:t>
          </a:r>
          <a:r>
            <a:rPr lang="pt-BR" sz="2400" b="1" kern="1200"/>
            <a:t> </a:t>
          </a:r>
          <a:endParaRPr lang="en-US" sz="2400" kern="1200"/>
        </a:p>
      </dsp:txBody>
      <dsp:txXfrm>
        <a:off x="1786286" y="2581736"/>
        <a:ext cx="3112871" cy="1320612"/>
      </dsp:txXfrm>
    </dsp:sp>
    <dsp:sp modelId="{F2203C7A-C55E-4184-9D46-FC0F8E9C229A}">
      <dsp:nvSpPr>
        <dsp:cNvPr id="0" name=""/>
        <dsp:cNvSpPr/>
      </dsp:nvSpPr>
      <dsp:spPr>
        <a:xfrm>
          <a:off x="5441551" y="2581736"/>
          <a:ext cx="1320612" cy="13206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DBC88-F792-4E3E-9B7F-452EB038FFA3}">
      <dsp:nvSpPr>
        <dsp:cNvPr id="0" name=""/>
        <dsp:cNvSpPr/>
      </dsp:nvSpPr>
      <dsp:spPr>
        <a:xfrm>
          <a:off x="5718880" y="2859064"/>
          <a:ext cx="765954" cy="7659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79F19-90A5-432A-8881-ED0E71C878AA}">
      <dsp:nvSpPr>
        <dsp:cNvPr id="0" name=""/>
        <dsp:cNvSpPr/>
      </dsp:nvSpPr>
      <dsp:spPr>
        <a:xfrm>
          <a:off x="7045151" y="2581736"/>
          <a:ext cx="3112871" cy="1320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/>
            <a:t>Meio de pagamento;</a:t>
          </a:r>
          <a:r>
            <a:rPr lang="pt-BR" sz="2400" b="1" kern="1200"/>
            <a:t> </a:t>
          </a:r>
          <a:endParaRPr lang="en-US" sz="2400" kern="1200"/>
        </a:p>
      </dsp:txBody>
      <dsp:txXfrm>
        <a:off x="7045151" y="2581736"/>
        <a:ext cx="3112871" cy="1320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DABB4-7F2F-46B7-8DEB-3ED6CF732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5C8756-8E0E-4367-8B02-9C6CEFEC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83B5F-44C9-4598-8E6E-42834F84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585901-024A-403F-B958-1AA8195A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55265-C0E8-42EE-8B5E-C8D9A2F7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00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FB72-101F-42BB-BE13-310B8DEE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EE279C-E1B0-456A-B948-0D6343D9A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46BFE1-AA48-4FF8-A38D-ECD2EE8B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93D1AE-E941-48A9-A874-293593C8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C56DB2-8650-4FFB-87AD-AEA5562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32BE57-F1F3-40B4-BEC7-3E65268A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33536D-DF7E-4220-8676-CD24A9CE7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E49C8E-F4B9-4DD3-BA49-5BD45619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31EF1-499C-40CA-B32E-3D43E22D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48FDD6-5820-44CB-A767-73034AC5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958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14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98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04255" tIns="52128" rIns="104255" bIns="52128" numCol="1" anchor="t" anchorCtr="0" compatLnSpc="1">
            <a:prstTxWarp prst="textNoShape">
              <a:avLst/>
            </a:prstTxWarp>
          </a:bodyPr>
          <a:lstStyle/>
          <a:p>
            <a:endParaRPr lang="pt-BR" sz="2394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2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20">
                <a:latin typeface="Exo 2" pitchFamily="50" charset="0"/>
              </a:defRPr>
            </a:lvl2pPr>
            <a:lvl3pPr>
              <a:buNone/>
              <a:defRPr sz="3420">
                <a:latin typeface="Exo 2" pitchFamily="50" charset="0"/>
              </a:defRPr>
            </a:lvl3pPr>
            <a:lvl4pPr>
              <a:buNone/>
              <a:defRPr sz="3420">
                <a:latin typeface="Exo 2" pitchFamily="50" charset="0"/>
              </a:defRPr>
            </a:lvl4pPr>
            <a:lvl5pPr>
              <a:buNone/>
              <a:defRPr sz="3420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71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CDEAE-D544-4AB4-8C21-2F2577B3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0B94D8-2F40-4A9B-9F76-49DAD2EB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BE94C9-F268-4589-9C5D-FD9A8C92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765E1-3599-4CE6-8D01-CF4704B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FAD85B-176B-42B5-B810-D78FA4A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04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FE5E0-C82D-4F85-BF6F-5D271B93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E4AD27-D799-4618-BCCF-95BECAFC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F24A3A-540C-4CCF-88C8-7AA6EA0C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7D69B-87EE-434A-B5A0-32FD97F8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B196A-0000-490A-9E1D-14C9B385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51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1C1FD-EF5F-4648-83C9-19DBA615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84A7F-AC4A-43F6-8ABD-E15456C83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0806F3-243E-49A2-85B8-C86EA306D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F28CDF-57D4-4203-82DA-B7459AFA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631D42-28B3-42BF-BBED-EC9FD77C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4F8E29-3459-415F-BF04-A37AC22E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90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E7FBD-2FD6-4158-A701-7561917E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B0BFDB-1A5D-4D72-8F0E-3DC8C7E9E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AE32EB-20BD-433D-91ED-B6B24B9D4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22B98F-F2B4-4F3C-B685-105176F6D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F093FA-5C08-497C-A2FE-682130F99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0D081BC-3793-46B0-BCEB-EEB74968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8E8385-2219-439D-9C5C-58857A75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E24555-2B33-4CC0-A363-28933933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03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DD30F-10DC-4586-B250-8787446B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A3626C-1F6F-48AC-A37F-4085DB39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E60561-C798-4F41-A3A2-1E0FCB18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CC8EC1-8B58-4D64-BA4A-FA945EC6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79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B96635-66D9-45C2-8907-5332F269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52242F-0971-4BA9-9139-FFDE953A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0BE8D1-C8FA-464B-82D8-E1224251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73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6B241-E850-456A-A632-3EEF172F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CBFB70-7622-4226-B6BB-2021494A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9EE8AA-AAF2-4735-A930-94A08825D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72E283-114D-4893-96DE-8B6101A7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DF57D4-3F5A-4DCB-B816-BCB5257C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D2E6F-A993-470A-9397-CD5192F0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74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0EB1-54C1-40AC-86A1-77CBD4E0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F38BF8-4914-4F8D-ADAC-53A2675D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C1F3EA-505D-4BA7-AD5F-11F82C3A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2AA63B-0B13-4EC7-B732-BE64AB75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43E357-A836-4E9A-9E71-B6BEFEA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9A222D-7910-4B79-A182-8187C54F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22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186F76-31B8-4EB6-8E1E-C59C8C02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B89798-76C4-442F-AACA-503EBAEF9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DE8C5-85A7-4808-B3D3-6AD121D83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EEC-44FC-48F3-83B2-4741EDB342FB}" type="datetimeFigureOut">
              <a:rPr lang="pt-BR" smtClean="0"/>
              <a:t>20/04/2021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97ECF0-19CA-4F7E-81DE-AA533AC76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14069-0F7D-4307-8D59-8BD11E124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49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1.svg"/><Relationship Id="rId21" Type="http://schemas.openxmlformats.org/officeDocument/2006/relationships/image" Target="../media/image26.svg"/><Relationship Id="rId7" Type="http://schemas.openxmlformats.org/officeDocument/2006/relationships/image" Target="../media/image24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30.png"/><Relationship Id="rId16" Type="http://schemas.openxmlformats.org/officeDocument/2006/relationships/image" Target="../media/image52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47.svg"/><Relationship Id="rId5" Type="http://schemas.openxmlformats.org/officeDocument/2006/relationships/image" Target="../media/image28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27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469FE0-C8DB-42F5-A79C-D11071490ABD}"/>
              </a:ext>
            </a:extLst>
          </p:cNvPr>
          <p:cNvSpPr txBox="1"/>
          <p:nvPr/>
        </p:nvSpPr>
        <p:spPr>
          <a:xfrm>
            <a:off x="1402662" y="755634"/>
            <a:ext cx="752723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1- CONTEXTUALIZACAO –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2 - CANVAS – Pedro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3 - PROTO PERSONAS – Martha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4 – Jornada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- Martha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5 – MAPA DE EMPATIA – Paulo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6 – Desenho de Arquitetura–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7 - DIAGRAMA DE CLASSE – Pedro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8 – ANALISE DE CONCORRENCIA – Rubens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9 – DIFERENCIAL DA APLICAÇÃO - Rubens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10 – Telas Android -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11 –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Balancer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certificados- Paulo / Martha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12 – CONCLUSÃO -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3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A2C791AD-7083-4F80-BBB2-F19FA02F0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18" y="169834"/>
            <a:ext cx="8867184" cy="62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3889037" y="3288357"/>
            <a:ext cx="442710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Proto-Persona</a:t>
            </a:r>
            <a:endParaRPr lang="en-US" dirty="0" err="1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3" name="Picture 10" descr="Icon&#10;&#10;Description automatically generated">
            <a:extLst>
              <a:ext uri="{FF2B5EF4-FFF2-40B4-BE49-F238E27FC236}">
                <a16:creationId xmlns:a16="http://schemas.microsoft.com/office/drawing/2014/main" id="{6725C04C-3B09-4961-94E3-19C2A874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128" y="2207491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15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2" name="Imagem 9" descr="Linha do tempo&#10;&#10;Descrição gerada automaticamente">
            <a:extLst>
              <a:ext uri="{FF2B5EF4-FFF2-40B4-BE49-F238E27FC236}">
                <a16:creationId xmlns:a16="http://schemas.microsoft.com/office/drawing/2014/main" id="{891F365C-376D-4FE4-96EE-B598E4E7E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53" y="643467"/>
            <a:ext cx="913289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63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4">
            <a:extLst>
              <a:ext uri="{FF2B5EF4-FFF2-40B4-BE49-F238E27FC236}">
                <a16:creationId xmlns:a16="http://schemas.microsoft.com/office/drawing/2014/main" id="{719CFD38-77B9-4516-AC2E-FC5F73D797C7}"/>
              </a:ext>
            </a:extLst>
          </p:cNvPr>
          <p:cNvSpPr/>
          <p:nvPr/>
        </p:nvSpPr>
        <p:spPr>
          <a:xfrm>
            <a:off x="161829" y="395883"/>
            <a:ext cx="5733536" cy="2577233"/>
          </a:xfrm>
          <a:prstGeom prst="rect">
            <a:avLst/>
          </a:prstGeom>
          <a:noFill/>
          <a:ln w="38100">
            <a:solidFill>
              <a:srgbClr val="A9B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6">
            <a:extLst>
              <a:ext uri="{FF2B5EF4-FFF2-40B4-BE49-F238E27FC236}">
                <a16:creationId xmlns:a16="http://schemas.microsoft.com/office/drawing/2014/main" id="{55EE93E5-5E02-4A86-A8B8-B45FD65FD788}"/>
              </a:ext>
            </a:extLst>
          </p:cNvPr>
          <p:cNvSpPr/>
          <p:nvPr/>
        </p:nvSpPr>
        <p:spPr>
          <a:xfrm>
            <a:off x="6287053" y="395883"/>
            <a:ext cx="5718115" cy="257723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8">
            <a:extLst>
              <a:ext uri="{FF2B5EF4-FFF2-40B4-BE49-F238E27FC236}">
                <a16:creationId xmlns:a16="http://schemas.microsoft.com/office/drawing/2014/main" id="{929194C3-08CE-4231-B57F-A41F13DB37C0}"/>
              </a:ext>
            </a:extLst>
          </p:cNvPr>
          <p:cNvSpPr/>
          <p:nvPr/>
        </p:nvSpPr>
        <p:spPr>
          <a:xfrm>
            <a:off x="161829" y="3355335"/>
            <a:ext cx="5733536" cy="3027504"/>
          </a:xfrm>
          <a:prstGeom prst="rect">
            <a:avLst/>
          </a:prstGeom>
          <a:noFill/>
          <a:ln w="38100">
            <a:solidFill>
              <a:srgbClr val="9CDB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10">
            <a:extLst>
              <a:ext uri="{FF2B5EF4-FFF2-40B4-BE49-F238E27FC236}">
                <a16:creationId xmlns:a16="http://schemas.microsoft.com/office/drawing/2014/main" id="{046009C3-FBCD-4CA6-B6B3-775936B54905}"/>
              </a:ext>
            </a:extLst>
          </p:cNvPr>
          <p:cNvSpPr/>
          <p:nvPr/>
        </p:nvSpPr>
        <p:spPr>
          <a:xfrm>
            <a:off x="6288551" y="3355335"/>
            <a:ext cx="5716617" cy="3039049"/>
          </a:xfrm>
          <a:prstGeom prst="rect">
            <a:avLst/>
          </a:prstGeom>
          <a:noFill/>
          <a:ln w="38100">
            <a:solidFill>
              <a:srgbClr val="F2DE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12">
            <a:extLst>
              <a:ext uri="{FF2B5EF4-FFF2-40B4-BE49-F238E27FC236}">
                <a16:creationId xmlns:a16="http://schemas.microsoft.com/office/drawing/2014/main" id="{B3AC976D-4DDC-46C9-B55F-821EE3469DBD}"/>
              </a:ext>
            </a:extLst>
          </p:cNvPr>
          <p:cNvSpPr txBox="1"/>
          <p:nvPr/>
        </p:nvSpPr>
        <p:spPr>
          <a:xfrm>
            <a:off x="3114283" y="991545"/>
            <a:ext cx="2613904" cy="16619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José Antônio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50 à 60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Aposentado.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Pouco familiarizado com tecnologia.</a:t>
            </a:r>
          </a:p>
          <a:p>
            <a:endParaRPr lang="pt-BR"/>
          </a:p>
        </p:txBody>
      </p:sp>
      <p:sp>
        <p:nvSpPr>
          <p:cNvPr id="7" name="CaixaDeTexto 14">
            <a:extLst>
              <a:ext uri="{FF2B5EF4-FFF2-40B4-BE49-F238E27FC236}">
                <a16:creationId xmlns:a16="http://schemas.microsoft.com/office/drawing/2014/main" id="{C79DFD73-ECC5-43E5-9D79-00605DA91C12}"/>
              </a:ext>
            </a:extLst>
          </p:cNvPr>
          <p:cNvSpPr txBox="1"/>
          <p:nvPr/>
        </p:nvSpPr>
        <p:spPr>
          <a:xfrm>
            <a:off x="6960903" y="1038266"/>
            <a:ext cx="4935597" cy="14157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1">
                <a:latin typeface="Century Gothic" panose="020B0502020202020204" pitchFamily="34" charset="0"/>
              </a:rPr>
              <a:t>José Antônio</a:t>
            </a:r>
          </a:p>
          <a:p>
            <a:endParaRPr lang="pt-BR" sz="1600" i="1">
              <a:latin typeface="Century Gothic" panose="020B0502020202020204" pitchFamily="34" charset="0"/>
            </a:endParaRPr>
          </a:p>
          <a:p>
            <a:r>
              <a:rPr lang="pt-BR" sz="1600" i="1">
                <a:latin typeface="Century Gothic"/>
              </a:rPr>
              <a:t>“</a:t>
            </a:r>
            <a:r>
              <a:rPr lang="pt-BR" i="1">
                <a:latin typeface="TW Cen MT"/>
              </a:rPr>
              <a:t>Por motivos de saúde estou a procura de pessoas dispostas a me ajudarem com as compras do dia a dia.”</a:t>
            </a:r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C0011D82-7990-44F0-AB99-0BC20F925B01}"/>
              </a:ext>
            </a:extLst>
          </p:cNvPr>
          <p:cNvSpPr txBox="1"/>
          <p:nvPr/>
        </p:nvSpPr>
        <p:spPr>
          <a:xfrm>
            <a:off x="1593888" y="3598771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Dores e Necessidades</a:t>
            </a:r>
          </a:p>
        </p:txBody>
      </p:sp>
      <p:sp>
        <p:nvSpPr>
          <p:cNvPr id="9" name="CaixaDeTexto 18">
            <a:extLst>
              <a:ext uri="{FF2B5EF4-FFF2-40B4-BE49-F238E27FC236}">
                <a16:creationId xmlns:a16="http://schemas.microsoft.com/office/drawing/2014/main" id="{FC33CD87-A267-4878-9F7E-F501EC3C1FA7}"/>
              </a:ext>
            </a:extLst>
          </p:cNvPr>
          <p:cNvSpPr txBox="1"/>
          <p:nvPr/>
        </p:nvSpPr>
        <p:spPr>
          <a:xfrm>
            <a:off x="7489546" y="3594496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Soluções Potenciais</a:t>
            </a:r>
          </a:p>
        </p:txBody>
      </p:sp>
      <p:sp>
        <p:nvSpPr>
          <p:cNvPr id="10" name="CaixaDeTexto 20">
            <a:extLst>
              <a:ext uri="{FF2B5EF4-FFF2-40B4-BE49-F238E27FC236}">
                <a16:creationId xmlns:a16="http://schemas.microsoft.com/office/drawing/2014/main" id="{E1826E8F-7A0E-43E6-A1E8-80922FD07B72}"/>
              </a:ext>
            </a:extLst>
          </p:cNvPr>
          <p:cNvSpPr txBox="1"/>
          <p:nvPr/>
        </p:nvSpPr>
        <p:spPr>
          <a:xfrm>
            <a:off x="274847" y="3864193"/>
            <a:ext cx="5677223" cy="2543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consigo me deslocar até a farmácia(Mercado) por problemas no joelho.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tenho carro para me locomover.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gosto de sair de casa.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Só utiliza dinheiro para pagamento.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Os apps que eu conheço geralmente demoram demais para entregar na minha casa.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confio nas entregas dos apps convencionais</a:t>
            </a:r>
            <a:r>
              <a:rPr lang="pt-BR" sz="1600" dirty="0">
                <a:latin typeface="TW Cen MT"/>
              </a:rPr>
              <a:t>.</a:t>
            </a:r>
          </a:p>
          <a:p>
            <a:endParaRPr lang="pt-BR" sz="1600">
              <a:latin typeface="Century Gothic" panose="020B0502020202020204" pitchFamily="34" charset="0"/>
            </a:endParaRPr>
          </a:p>
        </p:txBody>
      </p:sp>
      <p:sp>
        <p:nvSpPr>
          <p:cNvPr id="11" name="CaixaDeTexto 22">
            <a:extLst>
              <a:ext uri="{FF2B5EF4-FFF2-40B4-BE49-F238E27FC236}">
                <a16:creationId xmlns:a16="http://schemas.microsoft.com/office/drawing/2014/main" id="{C5E43898-6162-424B-9A51-B2D633104D53}"/>
              </a:ext>
            </a:extLst>
          </p:cNvPr>
          <p:cNvSpPr txBox="1"/>
          <p:nvPr/>
        </p:nvSpPr>
        <p:spPr>
          <a:xfrm>
            <a:off x="6682372" y="3972080"/>
            <a:ext cx="5063873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Um site com prestações de serviços de entregas(Similar ao </a:t>
            </a:r>
            <a:r>
              <a:rPr lang="pt-BR" i="1" dirty="0" err="1">
                <a:latin typeface="TW Cen MT"/>
              </a:rPr>
              <a:t>Ifood</a:t>
            </a:r>
            <a:r>
              <a:rPr lang="pt-BR" i="1" dirty="0">
                <a:latin typeface="TW Cen MT"/>
              </a:rPr>
              <a:t>/Uber </a:t>
            </a:r>
            <a:r>
              <a:rPr lang="pt-BR" i="1" dirty="0" err="1">
                <a:latin typeface="TW Cen MT"/>
              </a:rPr>
              <a:t>eats</a:t>
            </a:r>
            <a:r>
              <a:rPr lang="pt-BR" i="1" dirty="0">
                <a:latin typeface="TW Cen MT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Processo de cadastros e classificação de pessoas para entregas.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Site com fácil acessibilidade e </a:t>
            </a:r>
            <a:r>
              <a:rPr lang="pt-BR" i="1" dirty="0" err="1">
                <a:latin typeface="TW Cen MT"/>
              </a:rPr>
              <a:t>intuitividade</a:t>
            </a:r>
            <a:r>
              <a:rPr lang="pt-BR" i="1" dirty="0">
                <a:latin typeface="TW Cen MT"/>
              </a:rPr>
              <a:t> para utilização.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App com entrega rápida e confiável. 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D8A1F97-C333-4B8E-9C1A-93B88942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12" name="Imagem 24">
            <a:extLst>
              <a:ext uri="{FF2B5EF4-FFF2-40B4-BE49-F238E27FC236}">
                <a16:creationId xmlns:a16="http://schemas.microsoft.com/office/drawing/2014/main" id="{D3F1A9DB-76F1-4DFD-9371-81CED793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0" y="851806"/>
            <a:ext cx="2767058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7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2689916" y="3037998"/>
            <a:ext cx="64779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Jornada de Usuário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Entregador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8274C407-906E-4680-B2F4-E967BDFF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79" y="20479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31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BD7D1B37-01D1-49D0-B82F-97DC1CA2BCC3}"/>
              </a:ext>
            </a:extLst>
          </p:cNvPr>
          <p:cNvSpPr/>
          <p:nvPr/>
        </p:nvSpPr>
        <p:spPr>
          <a:xfrm>
            <a:off x="2281226" y="250211"/>
            <a:ext cx="2037351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Cadastro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CEE65366-D892-4B4A-A1D6-BEBE2604CEF3}"/>
              </a:ext>
            </a:extLst>
          </p:cNvPr>
          <p:cNvSpPr/>
          <p:nvPr/>
        </p:nvSpPr>
        <p:spPr>
          <a:xfrm>
            <a:off x="4900859" y="250211"/>
            <a:ext cx="2037351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Retirada do pedido</a:t>
            </a:r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E899B8DB-ECB0-4DA5-8DD2-91013AD7919B}"/>
              </a:ext>
            </a:extLst>
          </p:cNvPr>
          <p:cNvSpPr/>
          <p:nvPr/>
        </p:nvSpPr>
        <p:spPr>
          <a:xfrm>
            <a:off x="7463976" y="250211"/>
            <a:ext cx="2037352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Percurso até a entrega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738519C9-D958-40F7-BEEC-CD7B5D26048E}"/>
              </a:ext>
            </a:extLst>
          </p:cNvPr>
          <p:cNvSpPr/>
          <p:nvPr/>
        </p:nvSpPr>
        <p:spPr>
          <a:xfrm>
            <a:off x="10027094" y="241000"/>
            <a:ext cx="2037353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Entrega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5D698-3891-4128-8AAF-E7868A83ABEB}"/>
              </a:ext>
            </a:extLst>
          </p:cNvPr>
          <p:cNvSpPr/>
          <p:nvPr/>
        </p:nvSpPr>
        <p:spPr>
          <a:xfrm>
            <a:off x="2103641" y="1193628"/>
            <a:ext cx="2037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Preenche formulário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F67EB0-5BA1-4D4B-9DB7-CEF77BF686D9}"/>
              </a:ext>
            </a:extLst>
          </p:cNvPr>
          <p:cNvSpPr/>
          <p:nvPr/>
        </p:nvSpPr>
        <p:spPr>
          <a:xfrm>
            <a:off x="8022" y="250211"/>
            <a:ext cx="2184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Fases </a:t>
            </a:r>
            <a:r>
              <a:rPr lang="pt-BR" sz="1600" b="1" dirty="0">
                <a:solidFill>
                  <a:srgbClr val="2A3F74"/>
                </a:solidFill>
                <a:latin typeface="Tw Cen MT" panose="020B0602020104020603" pitchFamily="34" charset="0"/>
              </a:rPr>
              <a:t>(utilizador)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62AA33-58DC-4AD0-86F9-F5399E7CBB95}"/>
              </a:ext>
            </a:extLst>
          </p:cNvPr>
          <p:cNvSpPr/>
          <p:nvPr/>
        </p:nvSpPr>
        <p:spPr>
          <a:xfrm>
            <a:off x="0" y="1074631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(ações do usuário) </a:t>
            </a:r>
          </a:p>
        </p:txBody>
      </p:sp>
      <p:pic>
        <p:nvPicPr>
          <p:cNvPr id="10" name="Gráfico 9" descr="Rosto triste sem preenchimento ">
            <a:extLst>
              <a:ext uri="{FF2B5EF4-FFF2-40B4-BE49-F238E27FC236}">
                <a16:creationId xmlns:a16="http://schemas.microsoft.com/office/drawing/2014/main" id="{D1EEA710-493A-429B-AE96-9C64722E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65" y="2057786"/>
            <a:ext cx="914400" cy="9144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9C9E8F-8117-45E7-AEDC-B98FCACC8D15}"/>
              </a:ext>
            </a:extLst>
          </p:cNvPr>
          <p:cNvSpPr/>
          <p:nvPr/>
        </p:nvSpPr>
        <p:spPr>
          <a:xfrm>
            <a:off x="0" y="2206397"/>
            <a:ext cx="238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2A3F74"/>
                </a:solidFill>
                <a:latin typeface="Tw Cen MT" panose="020B0602020104020603" pitchFamily="34" charset="0"/>
              </a:rPr>
              <a:t>(dores do usuário)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D0A96-1F2F-4086-82FC-B8C2D206AD11}"/>
              </a:ext>
            </a:extLst>
          </p:cNvPr>
          <p:cNvSpPr/>
          <p:nvPr/>
        </p:nvSpPr>
        <p:spPr>
          <a:xfrm>
            <a:off x="2192994" y="3301180"/>
            <a:ext cx="21255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Quanta burocracia!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Está levando tempo demais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BF06BE-ADF5-450F-AC34-3E6FDAF5A9A1}"/>
              </a:ext>
            </a:extLst>
          </p:cNvPr>
          <p:cNvSpPr/>
          <p:nvPr/>
        </p:nvSpPr>
        <p:spPr>
          <a:xfrm>
            <a:off x="0" y="3328551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2A3F74"/>
                </a:solidFill>
                <a:latin typeface="Tw Cen MT" panose="020B0602020104020603" pitchFamily="34" charset="0"/>
              </a:rPr>
              <a:t>(usuário)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9CB799-A1EA-4CF5-8FE8-E5CAA8F7FD17}"/>
              </a:ext>
            </a:extLst>
          </p:cNvPr>
          <p:cNvSpPr/>
          <p:nvPr/>
        </p:nvSpPr>
        <p:spPr>
          <a:xfrm>
            <a:off x="-9751" y="4409996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(ponto de contato)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07DAD06-3CB3-4158-AE19-AF20D0D0398A}"/>
              </a:ext>
            </a:extLst>
          </p:cNvPr>
          <p:cNvSpPr/>
          <p:nvPr/>
        </p:nvSpPr>
        <p:spPr>
          <a:xfrm>
            <a:off x="8022" y="546626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(mudanças)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089881-3F26-49CA-9D64-16FCEB040806}"/>
              </a:ext>
            </a:extLst>
          </p:cNvPr>
          <p:cNvSpPr/>
          <p:nvPr/>
        </p:nvSpPr>
        <p:spPr>
          <a:xfrm>
            <a:off x="4821381" y="5622916"/>
            <a:ext cx="2095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O próprio entregador deverá fazer as compras do cliente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09C83EFD-017B-4B67-849F-AAD78171C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078" y="4480082"/>
            <a:ext cx="694862" cy="69486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97D2A96-CA15-43A7-86F2-43208A87C0DA}"/>
              </a:ext>
            </a:extLst>
          </p:cNvPr>
          <p:cNvSpPr/>
          <p:nvPr/>
        </p:nvSpPr>
        <p:spPr>
          <a:xfrm>
            <a:off x="4742320" y="1017403"/>
            <a:ext cx="2485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Vai até o estabelecimento retirar pedido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Recebe orientações para entrega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71ED18-AEAE-4502-8CBC-66B9905D0CAB}"/>
              </a:ext>
            </a:extLst>
          </p:cNvPr>
          <p:cNvSpPr/>
          <p:nvPr/>
        </p:nvSpPr>
        <p:spPr>
          <a:xfrm>
            <a:off x="4725377" y="3304335"/>
            <a:ext cx="2427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Será que esse é o pedido correto?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Sei onde esse cliente mora?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FB08F692-C581-45BB-9908-61B6FF405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030" y="4480082"/>
            <a:ext cx="694862" cy="69486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075E62D-CA48-45DF-836A-16C7285A2981}"/>
              </a:ext>
            </a:extLst>
          </p:cNvPr>
          <p:cNvSpPr/>
          <p:nvPr/>
        </p:nvSpPr>
        <p:spPr>
          <a:xfrm>
            <a:off x="7352662" y="1136958"/>
            <a:ext cx="20373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 dirige até o endereço do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38E39D6-5C4A-4B28-9B09-3A39E65E8303}"/>
              </a:ext>
            </a:extLst>
          </p:cNvPr>
          <p:cNvSpPr/>
          <p:nvPr/>
        </p:nvSpPr>
        <p:spPr>
          <a:xfrm>
            <a:off x="7457099" y="3271355"/>
            <a:ext cx="2125583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Preciso ser extremamente cuidadoso com esse pedido;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500" dirty="0">
              <a:latin typeface="Exo 2" panose="00000500000000000000" pitchFamily="50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445214B-90F8-46BB-B86D-A2ABB7FD1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982" y="4454137"/>
            <a:ext cx="694862" cy="694862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2BB7724-AD9A-45EA-B67C-D544648D876E}"/>
              </a:ext>
            </a:extLst>
          </p:cNvPr>
          <p:cNvSpPr/>
          <p:nvPr/>
        </p:nvSpPr>
        <p:spPr>
          <a:xfrm>
            <a:off x="9942789" y="1141272"/>
            <a:ext cx="203735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Entrega pedido;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Recebe o pagamento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C121EF7-9895-40E0-B2EE-3AD6F7ADE701}"/>
              </a:ext>
            </a:extLst>
          </p:cNvPr>
          <p:cNvSpPr/>
          <p:nvPr/>
        </p:nvSpPr>
        <p:spPr>
          <a:xfrm>
            <a:off x="10006564" y="3268167"/>
            <a:ext cx="1902107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Trabalho feito!;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Preciso checar se tenho mais entrega a fazer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500" dirty="0">
              <a:latin typeface="Exo 2" panose="00000500000000000000" pitchFamily="50" charset="0"/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A0D38CF8-9DE2-4E2B-9493-3FBF8EABB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0144" y="4451445"/>
            <a:ext cx="694862" cy="694862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E5E5787-EDA2-4F86-B112-ED73CF29DA12}"/>
              </a:ext>
            </a:extLst>
          </p:cNvPr>
          <p:cNvSpPr/>
          <p:nvPr/>
        </p:nvSpPr>
        <p:spPr>
          <a:xfrm>
            <a:off x="2223293" y="5389318"/>
            <a:ext cx="20952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Cadastro otimizado, priorizando apenas informações importantes;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Interface intuitiva, elegante e otimizada</a:t>
            </a:r>
          </a:p>
        </p:txBody>
      </p:sp>
      <p:pic>
        <p:nvPicPr>
          <p:cNvPr id="28" name="Gráfico 27" descr="Rosto neutro sem preenchimento ">
            <a:extLst>
              <a:ext uri="{FF2B5EF4-FFF2-40B4-BE49-F238E27FC236}">
                <a16:creationId xmlns:a16="http://schemas.microsoft.com/office/drawing/2014/main" id="{EECB5B70-A539-4F9E-A77B-6AFCEC46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7542" y="2047181"/>
            <a:ext cx="914400" cy="91440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baixa">
            <a:extLst>
              <a:ext uri="{FF2B5EF4-FFF2-40B4-BE49-F238E27FC236}">
                <a16:creationId xmlns:a16="http://schemas.microsoft.com/office/drawing/2014/main" id="{D1A1A62D-8073-44AA-A5A6-44E4DAB03B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04" y="2124333"/>
            <a:ext cx="725391" cy="725391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9E2E9F6B-6DA3-4C0C-AE43-58441706070D}"/>
              </a:ext>
            </a:extLst>
          </p:cNvPr>
          <p:cNvSpPr/>
          <p:nvPr/>
        </p:nvSpPr>
        <p:spPr>
          <a:xfrm>
            <a:off x="7386066" y="5531021"/>
            <a:ext cx="20039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Criar uma lista contendo endereços dos clientes, classificando-os por proximidade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AF76EFD-E59C-4464-8BA3-43E589C2311D}"/>
              </a:ext>
            </a:extLst>
          </p:cNvPr>
          <p:cNvSpPr/>
          <p:nvPr/>
        </p:nvSpPr>
        <p:spPr>
          <a:xfrm>
            <a:off x="9888148" y="5466262"/>
            <a:ext cx="20205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Validação da entrega por ambas as partes;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Pagamento mediante validação do cliente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530726C0-9350-47A7-B5FC-1794A254DF70}"/>
              </a:ext>
            </a:extLst>
          </p:cNvPr>
          <p:cNvCxnSpPr>
            <a:cxnSpLocks/>
          </p:cNvCxnSpPr>
          <p:nvPr/>
        </p:nvCxnSpPr>
        <p:spPr>
          <a:xfrm flipV="1">
            <a:off x="8022" y="2012323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800608F8-4583-44CC-837F-708665BFE3F4}"/>
              </a:ext>
            </a:extLst>
          </p:cNvPr>
          <p:cNvCxnSpPr>
            <a:cxnSpLocks/>
          </p:cNvCxnSpPr>
          <p:nvPr/>
        </p:nvCxnSpPr>
        <p:spPr>
          <a:xfrm flipV="1">
            <a:off x="-9751" y="3181589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AEB7E7D-D6C1-4A5A-BF03-41E812EEDEE4}"/>
              </a:ext>
            </a:extLst>
          </p:cNvPr>
          <p:cNvCxnSpPr>
            <a:cxnSpLocks/>
          </p:cNvCxnSpPr>
          <p:nvPr/>
        </p:nvCxnSpPr>
        <p:spPr>
          <a:xfrm flipV="1">
            <a:off x="-9751" y="4337933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2897EC7-74CA-48F1-BC36-A95962C3E6E3}"/>
              </a:ext>
            </a:extLst>
          </p:cNvPr>
          <p:cNvCxnSpPr>
            <a:cxnSpLocks/>
          </p:cNvCxnSpPr>
          <p:nvPr/>
        </p:nvCxnSpPr>
        <p:spPr>
          <a:xfrm flipV="1">
            <a:off x="-9751" y="5420682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5A47575-17BD-40E9-9FC5-686C30857D36}"/>
              </a:ext>
            </a:extLst>
          </p:cNvPr>
          <p:cNvCxnSpPr>
            <a:cxnSpLocks/>
          </p:cNvCxnSpPr>
          <p:nvPr/>
        </p:nvCxnSpPr>
        <p:spPr>
          <a:xfrm flipV="1">
            <a:off x="-9751" y="1012424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áfico 46" descr="Rosto sorridente sem preenchimento ">
            <a:extLst>
              <a:ext uri="{FF2B5EF4-FFF2-40B4-BE49-F238E27FC236}">
                <a16:creationId xmlns:a16="http://schemas.microsoft.com/office/drawing/2014/main" id="{FBDB0641-8C4A-4160-B221-264547AF6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0144" y="20539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FC465351-71FA-413B-8EFE-06AAE6E047BB}"/>
              </a:ext>
            </a:extLst>
          </p:cNvPr>
          <p:cNvSpPr txBox="1"/>
          <p:nvPr/>
        </p:nvSpPr>
        <p:spPr>
          <a:xfrm>
            <a:off x="2782316" y="3358098"/>
            <a:ext cx="6723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34447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2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2DF09E65-B82C-43C7-874A-54FB5AF8E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24" y="-8499"/>
            <a:ext cx="8873318" cy="68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4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2149527" y="3212157"/>
            <a:ext cx="765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Análise de concorrência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7" name="Picture 12" descr="Icon&#10;&#10;Description automatically generated">
            <a:extLst>
              <a:ext uri="{FF2B5EF4-FFF2-40B4-BE49-F238E27FC236}">
                <a16:creationId xmlns:a16="http://schemas.microsoft.com/office/drawing/2014/main" id="{41A9A175-5AB1-4793-BBA6-5D2B2ECDF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059" y="2209800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697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sp>
        <p:nvSpPr>
          <p:cNvPr id="10" name="Retângulo 6">
            <a:extLst>
              <a:ext uri="{FF2B5EF4-FFF2-40B4-BE49-F238E27FC236}">
                <a16:creationId xmlns:a16="http://schemas.microsoft.com/office/drawing/2014/main" id="{AB5EDD0F-A3B0-4D19-A10C-37E0114D714E}"/>
              </a:ext>
            </a:extLst>
          </p:cNvPr>
          <p:cNvSpPr/>
          <p:nvPr/>
        </p:nvSpPr>
        <p:spPr>
          <a:xfrm>
            <a:off x="4216459" y="420082"/>
            <a:ext cx="375762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latin typeface="Tw Cen MT"/>
              </a:rPr>
              <a:t>Análise de concorrência</a:t>
            </a:r>
            <a:endParaRPr lang="pt-BR" sz="2800" dirty="0">
              <a:latin typeface="Tw Cen MT" panose="020B0602020104020603" pitchFamily="34" charset="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9F9AF92-4A43-4288-8E26-1950AE037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" y="1716401"/>
            <a:ext cx="12187381" cy="38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972" y="-3561961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58D838C-BFC0-4007-AC63-D2AAD471C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8EAFE8">
              <a:alpha val="69804"/>
            </a:srgbClr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A03154-082D-4A3A-AF44-69EAB93000B0}"/>
              </a:ext>
            </a:extLst>
          </p:cNvPr>
          <p:cNvSpPr txBox="1"/>
          <p:nvPr/>
        </p:nvSpPr>
        <p:spPr>
          <a:xfrm>
            <a:off x="2406560" y="2866935"/>
            <a:ext cx="73788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Vai Ali Pra mim </a:t>
            </a:r>
          </a:p>
        </p:txBody>
      </p:sp>
      <p:pic>
        <p:nvPicPr>
          <p:cNvPr id="13" name="Picture 9" descr="Icon&#10;&#10;Description automatically generated">
            <a:extLst>
              <a:ext uri="{FF2B5EF4-FFF2-40B4-BE49-F238E27FC236}">
                <a16:creationId xmlns:a16="http://schemas.microsoft.com/office/drawing/2014/main" id="{BAD9C131-F9DB-420E-9BA3-A10A46C9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8" descr="Icon&#10;&#10;Description automatically generated">
            <a:extLst>
              <a:ext uri="{FF2B5EF4-FFF2-40B4-BE49-F238E27FC236}">
                <a16:creationId xmlns:a16="http://schemas.microsoft.com/office/drawing/2014/main" id="{7014A0DA-B7D1-412C-A1B7-F6D54C14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0" descr="Icon&#10;&#10;Description automatically generated">
            <a:extLst>
              <a:ext uri="{FF2B5EF4-FFF2-40B4-BE49-F238E27FC236}">
                <a16:creationId xmlns:a16="http://schemas.microsoft.com/office/drawing/2014/main" id="{CC45CFB2-854B-40E2-B543-80AD9AF8D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1" descr="Icon&#10;&#10;Description automatically generated">
            <a:extLst>
              <a:ext uri="{FF2B5EF4-FFF2-40B4-BE49-F238E27FC236}">
                <a16:creationId xmlns:a16="http://schemas.microsoft.com/office/drawing/2014/main" id="{5B8828F7-FD76-46A9-AB97-8639A5009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2" descr="Icon&#10;&#10;Description automatically generated">
            <a:extLst>
              <a:ext uri="{FF2B5EF4-FFF2-40B4-BE49-F238E27FC236}">
                <a16:creationId xmlns:a16="http://schemas.microsoft.com/office/drawing/2014/main" id="{AD1BE9EB-0D4D-4910-A340-E3ECF34D9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8A3FD0-0D59-4724-8308-B720F0F45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3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sp>
        <p:nvSpPr>
          <p:cNvPr id="2" name="CaixaDeTexto 3">
            <a:extLst>
              <a:ext uri="{FF2B5EF4-FFF2-40B4-BE49-F238E27FC236}">
                <a16:creationId xmlns:a16="http://schemas.microsoft.com/office/drawing/2014/main" id="{7C070518-638E-43F0-9E2A-9E85C6A2DD06}"/>
              </a:ext>
            </a:extLst>
          </p:cNvPr>
          <p:cNvSpPr txBox="1"/>
          <p:nvPr/>
        </p:nvSpPr>
        <p:spPr>
          <a:xfrm>
            <a:off x="519712" y="178540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latin typeface="Tw Cen MT"/>
                <a:ea typeface="+mj-ea"/>
                <a:cs typeface="+mj-cs"/>
              </a:rPr>
              <a:t>Diferencial do Negócio</a:t>
            </a:r>
          </a:p>
        </p:txBody>
      </p:sp>
      <p:graphicFrame>
        <p:nvGraphicFramePr>
          <p:cNvPr id="23" name="CaixaDeTexto 1">
            <a:extLst>
              <a:ext uri="{FF2B5EF4-FFF2-40B4-BE49-F238E27FC236}">
                <a16:creationId xmlns:a16="http://schemas.microsoft.com/office/drawing/2014/main" id="{88D1F294-FFE1-400C-A873-787A03870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570112"/>
              </p:ext>
            </p:extLst>
          </p:nvPr>
        </p:nvGraphicFramePr>
        <p:xfrm>
          <a:off x="1271306" y="1316381"/>
          <a:ext cx="10340709" cy="4413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299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FC465351-71FA-413B-8EFE-06AAE6E047BB}"/>
              </a:ext>
            </a:extLst>
          </p:cNvPr>
          <p:cNvSpPr txBox="1"/>
          <p:nvPr/>
        </p:nvSpPr>
        <p:spPr>
          <a:xfrm>
            <a:off x="3050558" y="3358098"/>
            <a:ext cx="6187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Arquitetura Mobile</a:t>
            </a:r>
          </a:p>
        </p:txBody>
      </p:sp>
    </p:spTree>
    <p:extLst>
      <p:ext uri="{BB962C8B-B14F-4D97-AF65-F5344CB8AC3E}">
        <p14:creationId xmlns:p14="http://schemas.microsoft.com/office/powerpoint/2010/main" val="368519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7F870CF-4436-4220-97C7-3848FD13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583" y="67899"/>
            <a:ext cx="7546108" cy="67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9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3597212" y="3253716"/>
            <a:ext cx="4815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Load</a:t>
            </a:r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pt-BR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Balancer</a:t>
            </a:r>
            <a:endParaRPr lang="pt-BR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7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604FE9-6AE8-4A0C-BE81-442BE23B6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58" y="2209800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09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3044629" y="3293101"/>
            <a:ext cx="6106800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</a:t>
            </a:r>
            <a:r>
              <a:rPr lang="pt-BR"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Aplicação Android</a:t>
            </a:r>
            <a:endParaRPr lang="pt-BR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6DFF25B4-919C-4308-8DCF-C4B41486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980" y="2298989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33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972" y="-3561961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58D838C-BFC0-4007-AC63-D2AAD471C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8EAFE8">
              <a:alpha val="69804"/>
            </a:srgbClr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A03154-082D-4A3A-AF44-69EAB93000B0}"/>
              </a:ext>
            </a:extLst>
          </p:cNvPr>
          <p:cNvSpPr txBox="1"/>
          <p:nvPr/>
        </p:nvSpPr>
        <p:spPr>
          <a:xfrm>
            <a:off x="3235235" y="2862214"/>
            <a:ext cx="53221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Obrigada! </a:t>
            </a:r>
          </a:p>
        </p:txBody>
      </p:sp>
      <p:pic>
        <p:nvPicPr>
          <p:cNvPr id="13" name="Picture 9" descr="Icon&#10;&#10;Description automatically generated">
            <a:extLst>
              <a:ext uri="{FF2B5EF4-FFF2-40B4-BE49-F238E27FC236}">
                <a16:creationId xmlns:a16="http://schemas.microsoft.com/office/drawing/2014/main" id="{BAD9C131-F9DB-420E-9BA3-A10A46C98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8" descr="Icon&#10;&#10;Description automatically generated">
            <a:extLst>
              <a:ext uri="{FF2B5EF4-FFF2-40B4-BE49-F238E27FC236}">
                <a16:creationId xmlns:a16="http://schemas.microsoft.com/office/drawing/2014/main" id="{7014A0DA-B7D1-412C-A1B7-F6D54C14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0" descr="Icon&#10;&#10;Description automatically generated">
            <a:extLst>
              <a:ext uri="{FF2B5EF4-FFF2-40B4-BE49-F238E27FC236}">
                <a16:creationId xmlns:a16="http://schemas.microsoft.com/office/drawing/2014/main" id="{CC45CFB2-854B-40E2-B543-80AD9AF8D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1" descr="Icon&#10;&#10;Description automatically generated">
            <a:extLst>
              <a:ext uri="{FF2B5EF4-FFF2-40B4-BE49-F238E27FC236}">
                <a16:creationId xmlns:a16="http://schemas.microsoft.com/office/drawing/2014/main" id="{5B8828F7-FD76-46A9-AB97-8639A5009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2" descr="Icon&#10;&#10;Description automatically generated">
            <a:extLst>
              <a:ext uri="{FF2B5EF4-FFF2-40B4-BE49-F238E27FC236}">
                <a16:creationId xmlns:a16="http://schemas.microsoft.com/office/drawing/2014/main" id="{AD1BE9EB-0D4D-4910-A340-E3ECF34D9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8A3FD0-0D59-4724-8308-B720F0F45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972" y="-3561961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58D838C-BFC0-4007-AC63-D2AAD471C4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8EAFE8">
              <a:alpha val="69804"/>
            </a:srgbClr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A03154-082D-4A3A-AF44-69EAB93000B0}"/>
              </a:ext>
            </a:extLst>
          </p:cNvPr>
          <p:cNvSpPr txBox="1"/>
          <p:nvPr/>
        </p:nvSpPr>
        <p:spPr>
          <a:xfrm>
            <a:off x="4353637" y="3255463"/>
            <a:ext cx="3083088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Anexos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2" name="Picture 11" descr="Icon&#10;&#10;Description automatically generated">
            <a:extLst>
              <a:ext uri="{FF2B5EF4-FFF2-40B4-BE49-F238E27FC236}">
                <a16:creationId xmlns:a16="http://schemas.microsoft.com/office/drawing/2014/main" id="{80337384-85F0-45E3-A5F9-C0771923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309" y="2034309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87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4967301" y="3254188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LLD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48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3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9FF8510-E18A-49CA-9DF5-8D4E5050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038" y="376790"/>
            <a:ext cx="9012380" cy="60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16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718624" y="3254188"/>
            <a:ext cx="9951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Jornada de usuário- Solicitante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30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556" y="-3643817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58D838C-BFC0-4007-AC63-D2AAD471C4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02080F0-138F-468D-9DF4-29B1FF8D1599}"/>
              </a:ext>
            </a:extLst>
          </p:cNvPr>
          <p:cNvSpPr/>
          <p:nvPr/>
        </p:nvSpPr>
        <p:spPr>
          <a:xfrm rot="540000">
            <a:off x="1326840" y="381622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3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5B7306F-A298-4B13-87FC-3FC8A314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37" y="233507"/>
            <a:ext cx="1823546" cy="216229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27CB3674-0778-4928-BE97-32C7EE03F54F}"/>
              </a:ext>
            </a:extLst>
          </p:cNvPr>
          <p:cNvSpPr txBox="1"/>
          <p:nvPr/>
        </p:nvSpPr>
        <p:spPr>
          <a:xfrm>
            <a:off x="1487848" y="2834988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 err="1">
                <a:latin typeface="TW Cen MT"/>
                <a:cs typeface="Calibri"/>
              </a:rPr>
              <a:t>Negócios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F464FFC-10F0-45CC-83F4-410C2952E72F}"/>
              </a:ext>
            </a:extLst>
          </p:cNvPr>
          <p:cNvSpPr/>
          <p:nvPr/>
        </p:nvSpPr>
        <p:spPr>
          <a:xfrm>
            <a:off x="1539918" y="2502434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Tw Cen MT" panose="020B0602020104020603" pitchFamily="34" charset="0"/>
              </a:rPr>
              <a:t>Kivia</a:t>
            </a:r>
            <a:r>
              <a:rPr lang="pt-BR" sz="1200" dirty="0">
                <a:latin typeface="Tw Cen MT" panose="020B0602020104020603" pitchFamily="34" charset="0"/>
              </a:rPr>
              <a:t> </a:t>
            </a:r>
            <a:r>
              <a:rPr lang="pt-BR" sz="1200" dirty="0" err="1">
                <a:latin typeface="Tw Cen MT" panose="020B0602020104020603" pitchFamily="34" charset="0"/>
              </a:rPr>
              <a:t>Araujo</a:t>
            </a:r>
            <a:endParaRPr lang="pt-BR" sz="1200" dirty="0">
              <a:latin typeface="Tw Cen MT" panose="020B0602020104020603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D516D2-1E83-4059-8B64-713B5F6191A7}"/>
              </a:ext>
            </a:extLst>
          </p:cNvPr>
          <p:cNvSpPr/>
          <p:nvPr/>
        </p:nvSpPr>
        <p:spPr>
          <a:xfrm rot="540000">
            <a:off x="5054061" y="335185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55FF9E85-F98E-4BFE-9345-022F9C489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194" y="233507"/>
            <a:ext cx="1944026" cy="216229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D28CA46-B0D8-4747-815C-BA04EEE68EA5}"/>
              </a:ext>
            </a:extLst>
          </p:cNvPr>
          <p:cNvSpPr/>
          <p:nvPr/>
        </p:nvSpPr>
        <p:spPr>
          <a:xfrm>
            <a:off x="5281810" y="2502434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Wellington Macena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D5EE609F-72E0-4204-8764-257229E0610B}"/>
              </a:ext>
            </a:extLst>
          </p:cNvPr>
          <p:cNvSpPr txBox="1"/>
          <p:nvPr/>
        </p:nvSpPr>
        <p:spPr>
          <a:xfrm>
            <a:off x="5177671" y="2834987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 err="1">
                <a:latin typeface="TW Cen MT"/>
                <a:cs typeface="Calibri"/>
              </a:rPr>
              <a:t>Negócios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CBF508A-81F1-49A4-87A9-D02C37BBF396}"/>
              </a:ext>
            </a:extLst>
          </p:cNvPr>
          <p:cNvSpPr/>
          <p:nvPr/>
        </p:nvSpPr>
        <p:spPr>
          <a:xfrm rot="540000">
            <a:off x="8781282" y="398934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30" descr="A person wearing a striped shirt and looking at the camera&#10;&#10;Description automatically generated">
            <a:extLst>
              <a:ext uri="{FF2B5EF4-FFF2-40B4-BE49-F238E27FC236}">
                <a16:creationId xmlns:a16="http://schemas.microsoft.com/office/drawing/2014/main" id="{FB462ADE-BD0D-46B1-99B1-081ACD7B1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779" y="265194"/>
            <a:ext cx="1941786" cy="209891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09EA7C9-20A0-46B5-BE47-20DE124A73DD}"/>
              </a:ext>
            </a:extLst>
          </p:cNvPr>
          <p:cNvSpPr/>
          <p:nvPr/>
        </p:nvSpPr>
        <p:spPr>
          <a:xfrm>
            <a:off x="9090921" y="2500942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Rubens Nascimento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FC70DACF-292D-4F5A-A46F-900220157C81}"/>
              </a:ext>
            </a:extLst>
          </p:cNvPr>
          <p:cNvSpPr txBox="1"/>
          <p:nvPr/>
        </p:nvSpPr>
        <p:spPr>
          <a:xfrm>
            <a:off x="9090921" y="2833496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>
                <a:latin typeface="TW Cen MT"/>
                <a:cs typeface="Calibri"/>
              </a:rPr>
              <a:t>Front-End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DF53793C-AE28-462D-8F2C-FFE96DF5AEFC}"/>
              </a:ext>
            </a:extLst>
          </p:cNvPr>
          <p:cNvSpPr/>
          <p:nvPr/>
        </p:nvSpPr>
        <p:spPr>
          <a:xfrm rot="540000">
            <a:off x="1135621" y="3678684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B59D2B-931D-4443-8184-6385A3053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448" y="3568556"/>
            <a:ext cx="1888837" cy="218188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11CA797-463A-4143-9C11-787275762CF6}"/>
              </a:ext>
            </a:extLst>
          </p:cNvPr>
          <p:cNvSpPr/>
          <p:nvPr/>
        </p:nvSpPr>
        <p:spPr>
          <a:xfrm rot="540000">
            <a:off x="4888336" y="3665950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Picture 66" descr="A close up of a person&#10;&#10;Description automatically generated">
            <a:extLst>
              <a:ext uri="{FF2B5EF4-FFF2-40B4-BE49-F238E27FC236}">
                <a16:creationId xmlns:a16="http://schemas.microsoft.com/office/drawing/2014/main" id="{5F269FF7-8FAB-4BA2-94FC-780428A56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974" y="3540980"/>
            <a:ext cx="1819267" cy="222340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CB36FB-6A09-46AB-B359-00073480906F}"/>
              </a:ext>
            </a:extLst>
          </p:cNvPr>
          <p:cNvSpPr/>
          <p:nvPr/>
        </p:nvSpPr>
        <p:spPr>
          <a:xfrm rot="540000">
            <a:off x="8822048" y="3665950"/>
            <a:ext cx="2052540" cy="201913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A9405F1-6617-4EA0-836F-B8B2508E4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246" y="3594001"/>
            <a:ext cx="1789929" cy="212939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1E5DFE25-3416-4FC7-BB29-D2AE225B8ABE}"/>
              </a:ext>
            </a:extLst>
          </p:cNvPr>
          <p:cNvSpPr/>
          <p:nvPr/>
        </p:nvSpPr>
        <p:spPr>
          <a:xfrm>
            <a:off x="1404182" y="5845933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Paulo Felipe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1E95F71A-D2C0-4DB4-A02E-B919B10C129F}"/>
              </a:ext>
            </a:extLst>
          </p:cNvPr>
          <p:cNvSpPr txBox="1"/>
          <p:nvPr/>
        </p:nvSpPr>
        <p:spPr>
          <a:xfrm>
            <a:off x="1441337" y="6160595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C7D1A1E7-DB62-4000-BA24-D0BDF511BD84}"/>
              </a:ext>
            </a:extLst>
          </p:cNvPr>
          <p:cNvSpPr txBox="1"/>
          <p:nvPr/>
        </p:nvSpPr>
        <p:spPr>
          <a:xfrm>
            <a:off x="9090920" y="6198154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9D78B6E-8640-4DFD-8D0F-0036CA71F745}"/>
              </a:ext>
            </a:extLst>
          </p:cNvPr>
          <p:cNvSpPr/>
          <p:nvPr/>
        </p:nvSpPr>
        <p:spPr>
          <a:xfrm>
            <a:off x="5157209" y="5833199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Martha Silva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B316882-AA23-4595-9200-C7670FC862C7}"/>
              </a:ext>
            </a:extLst>
          </p:cNvPr>
          <p:cNvSpPr/>
          <p:nvPr/>
        </p:nvSpPr>
        <p:spPr>
          <a:xfrm>
            <a:off x="9090921" y="5828041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Pedro </a:t>
            </a:r>
            <a:r>
              <a:rPr lang="pt-BR" sz="1200" dirty="0" err="1">
                <a:latin typeface="Tw Cen MT" panose="020B0602020104020603" pitchFamily="34" charset="0"/>
              </a:rPr>
              <a:t>Abbate</a:t>
            </a:r>
            <a:endParaRPr lang="pt-BR" sz="1200" dirty="0">
              <a:latin typeface="Tw Cen MT" panose="020B0602020104020603" pitchFamily="34" charset="0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047B836F-FEE7-42CA-B6D4-856C92C11D03}"/>
              </a:ext>
            </a:extLst>
          </p:cNvPr>
          <p:cNvSpPr txBox="1"/>
          <p:nvPr/>
        </p:nvSpPr>
        <p:spPr>
          <a:xfrm>
            <a:off x="5105139" y="6162815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C7E31C1-C4CA-4283-9AE8-022AA8FB9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726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30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5. Jornada – Simplificada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2386080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Cadastro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4670318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Escolha de prato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6994920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Forma de pagamento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9359180" y="1215044"/>
            <a:ext cx="2284239" cy="56742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Entrega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225514" y="1910844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2386080" y="1962747"/>
            <a:ext cx="1847763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Preenche formulário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225514" y="2907472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225514" y="1164120"/>
            <a:ext cx="1981647" cy="4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Fases </a:t>
            </a:r>
            <a:r>
              <a:rPr lang="pt-BR" sz="1451" b="1" dirty="0">
                <a:solidFill>
                  <a:srgbClr val="E6005A"/>
                </a:solidFill>
                <a:latin typeface="Exo 2" panose="00000500000000000000" pitchFamily="50" charset="0"/>
              </a:rPr>
              <a:t>(utilizador)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225514" y="1962747"/>
            <a:ext cx="1981647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Faz</a:t>
            </a:r>
          </a:p>
          <a:p>
            <a:r>
              <a:rPr lang="pt-BR" sz="1632" b="1" dirty="0">
                <a:solidFill>
                  <a:srgbClr val="E6005A"/>
                </a:solidFill>
                <a:latin typeface="Exo 2" panose="00000500000000000000" pitchFamily="50" charset="0"/>
              </a:rPr>
              <a:t>(ações do usuário) </a:t>
            </a:r>
          </a:p>
        </p:txBody>
      </p:sp>
      <p:pic>
        <p:nvPicPr>
          <p:cNvPr id="20" name="Gráfico 19" descr="Rosto sorridente sem preenchimento ">
            <a:extLst>
              <a:ext uri="{FF2B5EF4-FFF2-40B4-BE49-F238E27FC236}">
                <a16:creationId xmlns:a16="http://schemas.microsoft.com/office/drawing/2014/main" id="{E80A76F0-62DA-4619-BD72-04AC9A4D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2241" y="2998407"/>
            <a:ext cx="829309" cy="829309"/>
          </a:xfrm>
          <a:prstGeom prst="rect">
            <a:avLst/>
          </a:prstGeom>
        </p:spPr>
      </p:pic>
      <p:pic>
        <p:nvPicPr>
          <p:cNvPr id="22" name="Gráfico 21" descr="Rosto neutro sem preenchimento ">
            <a:extLst>
              <a:ext uri="{FF2B5EF4-FFF2-40B4-BE49-F238E27FC236}">
                <a16:creationId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94410" y="2809015"/>
            <a:ext cx="829309" cy="829309"/>
          </a:xfrm>
          <a:prstGeom prst="rect">
            <a:avLst/>
          </a:prstGeom>
        </p:spPr>
      </p:pic>
      <p:pic>
        <p:nvPicPr>
          <p:cNvPr id="24" name="Gráfico 23" descr="Rosto triste sem preenchimento ">
            <a:extLst>
              <a:ext uri="{FF2B5EF4-FFF2-40B4-BE49-F238E27FC236}">
                <a16:creationId xmlns:a16="http://schemas.microsoft.com/office/drawing/2014/main" id="{B805637B-3BD1-444D-B19B-DD46F7855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6181" y="3020291"/>
            <a:ext cx="829309" cy="829309"/>
          </a:xfrm>
          <a:prstGeom prst="rect">
            <a:avLst/>
          </a:prstGeom>
        </p:spPr>
      </p:pic>
      <p:pic>
        <p:nvPicPr>
          <p:cNvPr id="26" name="Gráfico 25" descr="Rosto sorrindo sem preenchimento ">
            <a:extLst>
              <a:ext uri="{FF2B5EF4-FFF2-40B4-BE49-F238E27FC236}">
                <a16:creationId xmlns:a16="http://schemas.microsoft.com/office/drawing/2014/main" id="{A5F4DB79-35CD-4BA7-B77B-3031D31D5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410" y="1032650"/>
            <a:ext cx="829309" cy="829309"/>
          </a:xfrm>
          <a:prstGeom prst="rect">
            <a:avLst/>
          </a:prstGeom>
        </p:spPr>
      </p:pic>
      <p:pic>
        <p:nvPicPr>
          <p:cNvPr id="28" name="Gráfico 27" descr="Rosto surpreso sem preenchimento ">
            <a:extLst>
              <a:ext uri="{FF2B5EF4-FFF2-40B4-BE49-F238E27FC236}">
                <a16:creationId xmlns:a16="http://schemas.microsoft.com/office/drawing/2014/main" id="{41BFD2CF-18FC-4ABB-8BE0-194A23184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154" y="3050798"/>
            <a:ext cx="829309" cy="829309"/>
          </a:xfrm>
          <a:prstGeom prst="rect">
            <a:avLst/>
          </a:prstGeom>
        </p:spPr>
      </p:pic>
      <p:pic>
        <p:nvPicPr>
          <p:cNvPr id="29" name="Gráfico 28" descr="Rosto sorridente sem preenchimento ">
            <a:extLst>
              <a:ext uri="{FF2B5EF4-FFF2-40B4-BE49-F238E27FC236}">
                <a16:creationId xmlns:a16="http://schemas.microsoft.com/office/drawing/2014/main" id="{19B3DCB4-A744-41A9-9082-4FA04F7F8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6037" y="3028961"/>
            <a:ext cx="829309" cy="829309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225514" y="2989195"/>
            <a:ext cx="2160565" cy="76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Sente</a:t>
            </a:r>
          </a:p>
          <a:p>
            <a:r>
              <a:rPr lang="pt-BR" sz="1814" b="1" dirty="0">
                <a:solidFill>
                  <a:srgbClr val="E6005A"/>
                </a:solidFill>
                <a:latin typeface="Exo 2" panose="00000500000000000000" pitchFamily="50" charset="0"/>
              </a:rPr>
              <a:t>(dores do usuário) 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225514" y="3918650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2293671" y="4024410"/>
            <a:ext cx="2284240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Tô com fome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Tomará que a comida chegue logo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225514" y="4995298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225514" y="4006925"/>
            <a:ext cx="1981647" cy="76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Pensa</a:t>
            </a:r>
          </a:p>
          <a:p>
            <a:r>
              <a:rPr lang="pt-BR" sz="1814" b="1" dirty="0">
                <a:solidFill>
                  <a:srgbClr val="E6005A"/>
                </a:solidFill>
                <a:latin typeface="Exo 2" panose="00000500000000000000" pitchFamily="50" charset="0"/>
              </a:rPr>
              <a:t>(usuário) 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988A0C7-9A9A-45F9-B41F-429C2C02D082}"/>
              </a:ext>
            </a:extLst>
          </p:cNvPr>
          <p:cNvSpPr/>
          <p:nvPr/>
        </p:nvSpPr>
        <p:spPr>
          <a:xfrm>
            <a:off x="225514" y="5109130"/>
            <a:ext cx="1981647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Canal</a:t>
            </a:r>
          </a:p>
          <a:p>
            <a:r>
              <a:rPr lang="pt-BR" sz="1632" b="1" dirty="0">
                <a:solidFill>
                  <a:srgbClr val="E6005A"/>
                </a:solidFill>
                <a:latin typeface="Exo 2" panose="00000500000000000000" pitchFamily="50" charset="0"/>
              </a:rPr>
              <a:t>(ponto de contato) 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465783DE-DC9B-4E81-A205-39F651C9CE0E}"/>
              </a:ext>
            </a:extLst>
          </p:cNvPr>
          <p:cNvCxnSpPr/>
          <p:nvPr/>
        </p:nvCxnSpPr>
        <p:spPr>
          <a:xfrm>
            <a:off x="316954" y="5945711"/>
            <a:ext cx="11558092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áfico 38" descr="Envelope">
            <a:extLst>
              <a:ext uri="{FF2B5EF4-FFF2-40B4-BE49-F238E27FC236}">
                <a16:creationId xmlns:a16="http://schemas.microsoft.com/office/drawing/2014/main" id="{62A3CC72-CA54-4AF6-9589-41B8F7A37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32757" y="113652"/>
            <a:ext cx="829309" cy="829309"/>
          </a:xfrm>
          <a:prstGeom prst="rect">
            <a:avLst/>
          </a:prstGeom>
        </p:spPr>
      </p:pic>
      <p:pic>
        <p:nvPicPr>
          <p:cNvPr id="45" name="Gráfico 44" descr="Baixar da nuvem">
            <a:extLst>
              <a:ext uri="{FF2B5EF4-FFF2-40B4-BE49-F238E27FC236}">
                <a16:creationId xmlns:a16="http://schemas.microsoft.com/office/drawing/2014/main" id="{8CABD450-B3F5-45F7-93DB-C43B2193D8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77811" y="2751862"/>
            <a:ext cx="829309" cy="829309"/>
          </a:xfrm>
          <a:prstGeom prst="rect">
            <a:avLst/>
          </a:prstGeom>
        </p:spPr>
      </p:pic>
      <p:pic>
        <p:nvPicPr>
          <p:cNvPr id="47" name="Gráfico 46" descr="Call center">
            <a:extLst>
              <a:ext uri="{FF2B5EF4-FFF2-40B4-BE49-F238E27FC236}">
                <a16:creationId xmlns:a16="http://schemas.microsoft.com/office/drawing/2014/main" id="{233C002F-C1FF-404F-84F0-8020562F89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577811" y="933582"/>
            <a:ext cx="829309" cy="829309"/>
          </a:xfrm>
          <a:prstGeom prst="rect">
            <a:avLst/>
          </a:prstGeom>
        </p:spPr>
      </p:pic>
      <p:pic>
        <p:nvPicPr>
          <p:cNvPr id="49" name="Gráfico 48" descr="Fala">
            <a:extLst>
              <a:ext uri="{FF2B5EF4-FFF2-40B4-BE49-F238E27FC236}">
                <a16:creationId xmlns:a16="http://schemas.microsoft.com/office/drawing/2014/main" id="{C69E2FC7-FB44-43AA-BDD0-82B2130C6E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577811" y="1922553"/>
            <a:ext cx="829309" cy="829309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232790" y="5945711"/>
            <a:ext cx="1981647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539" b="1" dirty="0">
                <a:solidFill>
                  <a:srgbClr val="E6005A"/>
                </a:solidFill>
                <a:latin typeface="Exo 2" panose="00000500000000000000" pitchFamily="50" charset="0"/>
              </a:rPr>
              <a:t>Proposta</a:t>
            </a:r>
          </a:p>
          <a:p>
            <a:r>
              <a:rPr lang="pt-BR" sz="1632" b="1" dirty="0">
                <a:solidFill>
                  <a:srgbClr val="E6005A"/>
                </a:solidFill>
                <a:latin typeface="Exo 2" panose="00000500000000000000" pitchFamily="50" charset="0"/>
              </a:rPr>
              <a:t>(mudanças) 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6436720" y="5990136"/>
            <a:ext cx="3129498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Aumentar tamanho da fonte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Aceitar </a:t>
            </a:r>
            <a:r>
              <a:rPr lang="pt-BR" sz="1632">
                <a:latin typeface="Exo 2" panose="00000500000000000000" pitchFamily="50" charset="0"/>
              </a:rPr>
              <a:t>mais formas </a:t>
            </a:r>
            <a:r>
              <a:rPr lang="pt-BR" sz="1632" dirty="0">
                <a:latin typeface="Exo 2" panose="00000500000000000000" pitchFamily="50" charset="0"/>
              </a:rPr>
              <a:t>de pagamento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28CB023-D331-4A79-80F2-949E6FC82C8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05591" y="5162480"/>
            <a:ext cx="630201" cy="6302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7CFA573-BB87-4D8C-835B-543C04D5CF45}"/>
              </a:ext>
            </a:extLst>
          </p:cNvPr>
          <p:cNvSpPr/>
          <p:nvPr/>
        </p:nvSpPr>
        <p:spPr>
          <a:xfrm>
            <a:off x="4577912" y="1910845"/>
            <a:ext cx="2376645" cy="1096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632" dirty="0"/>
              <a:t>Procura pelo prato desejado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Escolhe o estabelecimento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02EEC64-2627-4471-837C-DB741BFA0BBE}"/>
              </a:ext>
            </a:extLst>
          </p:cNvPr>
          <p:cNvSpPr/>
          <p:nvPr/>
        </p:nvSpPr>
        <p:spPr>
          <a:xfrm>
            <a:off x="4577911" y="4006884"/>
            <a:ext cx="2284240" cy="1096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Quanta variedade!!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O que eu quero comer agora?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632" dirty="0">
              <a:latin typeface="Exo 2" panose="00000500000000000000" pitchFamily="50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CC30110-5FFC-477F-A8D5-54AC4588384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71536" y="5190828"/>
            <a:ext cx="630201" cy="63020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07BE81C-077A-4ED7-8E0D-3C445A2E5E59}"/>
              </a:ext>
            </a:extLst>
          </p:cNvPr>
          <p:cNvSpPr/>
          <p:nvPr/>
        </p:nvSpPr>
        <p:spPr>
          <a:xfrm>
            <a:off x="6902514" y="1883348"/>
            <a:ext cx="2376645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632" dirty="0"/>
              <a:t>Insere informações de pagamento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endParaRPr lang="pt-BR" sz="1632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C6EAAC2-9B52-4107-B9B9-F69A87120AD0}"/>
              </a:ext>
            </a:extLst>
          </p:cNvPr>
          <p:cNvSpPr/>
          <p:nvPr/>
        </p:nvSpPr>
        <p:spPr>
          <a:xfrm>
            <a:off x="6822117" y="3952854"/>
            <a:ext cx="2564292" cy="141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451" dirty="0">
                <a:latin typeface="Exo 2" panose="00000500000000000000" pitchFamily="50" charset="0"/>
              </a:rPr>
              <a:t>Por que o rest. não aceita minha forma de pagamento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451" dirty="0">
                <a:latin typeface="Exo 2" panose="00000500000000000000" pitchFamily="50" charset="0"/>
              </a:rPr>
              <a:t>Essa letras são muito pequenas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360" dirty="0">
              <a:latin typeface="Exo 2" panose="00000500000000000000" pitchFamily="50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E1AA424-A0A0-42D4-A1D7-68C0B84A904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54228" y="5156906"/>
            <a:ext cx="630201" cy="63020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3C73D5A-4073-4773-96AB-BEE4BC4180E6}"/>
              </a:ext>
            </a:extLst>
          </p:cNvPr>
          <p:cNvSpPr/>
          <p:nvPr/>
        </p:nvSpPr>
        <p:spPr>
          <a:xfrm>
            <a:off x="9221885" y="1938516"/>
            <a:ext cx="2376645" cy="84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632" dirty="0"/>
              <a:t>Recebe entrega;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r>
              <a:rPr lang="pt-BR" sz="1632" dirty="0"/>
              <a:t>Avalia o restaurante</a:t>
            </a:r>
          </a:p>
          <a:p>
            <a:pPr marL="259147" indent="-259147">
              <a:buFont typeface="Arial" panose="020B0604020202020204" pitchFamily="34" charset="0"/>
              <a:buChar char="•"/>
            </a:pPr>
            <a:endParaRPr lang="pt-BR" sz="1632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7C87B41-E3D3-43E3-ACA6-6BDBC39E42A2}"/>
              </a:ext>
            </a:extLst>
          </p:cNvPr>
          <p:cNvSpPr/>
          <p:nvPr/>
        </p:nvSpPr>
        <p:spPr>
          <a:xfrm>
            <a:off x="9359180" y="3994897"/>
            <a:ext cx="2632141" cy="1055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Por que a demora?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Produto não se parece com o da foto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360" dirty="0">
              <a:latin typeface="Exo 2" panose="00000500000000000000" pitchFamily="50" charset="0"/>
            </a:endParaRP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28D3F878-8FF4-4DF6-B458-1DFB2729C52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81795" y="5162480"/>
            <a:ext cx="630201" cy="630201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99518ED3-5952-497A-B6B1-5115944C0459}"/>
              </a:ext>
            </a:extLst>
          </p:cNvPr>
          <p:cNvSpPr/>
          <p:nvPr/>
        </p:nvSpPr>
        <p:spPr>
          <a:xfrm>
            <a:off x="9566219" y="5945771"/>
            <a:ext cx="2392992" cy="1041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Avisar quando entregador estiver próximo</a:t>
            </a:r>
          </a:p>
          <a:p>
            <a:pPr marL="310976" indent="-310976">
              <a:buFont typeface="Arial" panose="020B0604020202020204" pitchFamily="34" charset="0"/>
              <a:buChar char="•"/>
            </a:pPr>
            <a:endParaRPr lang="pt-BR" sz="1270" dirty="0">
              <a:latin typeface="Exo 2" panose="00000500000000000000" pitchFamily="50" charset="0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478730C-847A-4998-B85B-5A59BEC9EE1E}"/>
              </a:ext>
            </a:extLst>
          </p:cNvPr>
          <p:cNvSpPr/>
          <p:nvPr/>
        </p:nvSpPr>
        <p:spPr>
          <a:xfrm>
            <a:off x="2338850" y="6045927"/>
            <a:ext cx="2392992" cy="5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0976" indent="-310976">
              <a:buFont typeface="Arial" panose="020B0604020202020204" pitchFamily="34" charset="0"/>
              <a:buChar char="•"/>
            </a:pPr>
            <a:r>
              <a:rPr lang="pt-BR" sz="1632" dirty="0">
                <a:latin typeface="Exo 2" panose="00000500000000000000" pitchFamily="50" charset="0"/>
              </a:rPr>
              <a:t>Cadastro integrado com o Google</a:t>
            </a:r>
          </a:p>
        </p:txBody>
      </p:sp>
    </p:spTree>
    <p:extLst>
      <p:ext uri="{BB962C8B-B14F-4D97-AF65-F5344CB8AC3E}">
        <p14:creationId xmlns:p14="http://schemas.microsoft.com/office/powerpoint/2010/main" val="1010721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4126764" y="3254188"/>
            <a:ext cx="3135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Requisitos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077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22A1AB2-4B66-4A96-8E6B-84E6A505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1"/>
            <a:ext cx="10905066" cy="406213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433517" y="3254188"/>
            <a:ext cx="10521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Desenho de arquitetura - Desktop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32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5CCD5E6D-CE3B-4F36-A114-F5BDBDBA3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0"/>
            <a:ext cx="9800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2777623" y="3254188"/>
            <a:ext cx="5833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Mapa de empatia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4" name="Picture 9" descr="Icon&#10;&#10;Description automatically generated">
            <a:extLst>
              <a:ext uri="{FF2B5EF4-FFF2-40B4-BE49-F238E27FC236}">
                <a16:creationId xmlns:a16="http://schemas.microsoft.com/office/drawing/2014/main" id="{6F35BE62-DC75-4D2E-A15D-FF8938A0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44" y="230944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34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A6AD9B5-04A3-4797-A647-44A46DE37092}"/>
              </a:ext>
            </a:extLst>
          </p:cNvPr>
          <p:cNvSpPr/>
          <p:nvPr/>
        </p:nvSpPr>
        <p:spPr>
          <a:xfrm>
            <a:off x="135467" y="101600"/>
            <a:ext cx="11954933" cy="6649156"/>
          </a:xfrm>
          <a:prstGeom prst="rect">
            <a:avLst/>
          </a:prstGeom>
          <a:noFill/>
          <a:ln w="158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D3D920C-AB33-4B86-9435-61E957E984CC}"/>
              </a:ext>
            </a:extLst>
          </p:cNvPr>
          <p:cNvCxnSpPr/>
          <p:nvPr/>
        </p:nvCxnSpPr>
        <p:spPr>
          <a:xfrm>
            <a:off x="135467" y="4944533"/>
            <a:ext cx="11954933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E22F85D-CA41-4DD6-BE8D-E31A0BAC12FF}"/>
              </a:ext>
            </a:extLst>
          </p:cNvPr>
          <p:cNvCxnSpPr>
            <a:cxnSpLocks/>
          </p:cNvCxnSpPr>
          <p:nvPr/>
        </p:nvCxnSpPr>
        <p:spPr>
          <a:xfrm>
            <a:off x="118533" y="101600"/>
            <a:ext cx="11938000" cy="4827578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3CEC0BD-00E5-45A6-B224-CD063D6D8C44}"/>
              </a:ext>
            </a:extLst>
          </p:cNvPr>
          <p:cNvCxnSpPr/>
          <p:nvPr/>
        </p:nvCxnSpPr>
        <p:spPr>
          <a:xfrm flipH="1">
            <a:off x="135467" y="101600"/>
            <a:ext cx="11954933" cy="4842933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06395A-B6FF-4587-A772-F8B5B22C19BE}"/>
              </a:ext>
            </a:extLst>
          </p:cNvPr>
          <p:cNvSpPr txBox="1"/>
          <p:nvPr/>
        </p:nvSpPr>
        <p:spPr>
          <a:xfrm>
            <a:off x="5159022" y="112799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Pensa e sente: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236FBF7-A3D4-46C2-BD87-4A7C2598C756}"/>
              </a:ext>
            </a:extLst>
          </p:cNvPr>
          <p:cNvSpPr txBox="1"/>
          <p:nvPr/>
        </p:nvSpPr>
        <p:spPr>
          <a:xfrm>
            <a:off x="310444" y="1273640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1102475-E160-4AE4-A018-0DE6B5DC270E}"/>
              </a:ext>
            </a:extLst>
          </p:cNvPr>
          <p:cNvCxnSpPr>
            <a:cxnSpLocks/>
          </p:cNvCxnSpPr>
          <p:nvPr/>
        </p:nvCxnSpPr>
        <p:spPr>
          <a:xfrm>
            <a:off x="5999156" y="4929178"/>
            <a:ext cx="0" cy="1913467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CC2874-284F-4848-8B72-DA5055045017}"/>
              </a:ext>
            </a:extLst>
          </p:cNvPr>
          <p:cNvSpPr txBox="1"/>
          <p:nvPr/>
        </p:nvSpPr>
        <p:spPr>
          <a:xfrm>
            <a:off x="5407647" y="337999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Fala e faz: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90FDA9E-8A99-4294-AF87-F3703E7150E4}"/>
              </a:ext>
            </a:extLst>
          </p:cNvPr>
          <p:cNvSpPr txBox="1"/>
          <p:nvPr/>
        </p:nvSpPr>
        <p:spPr>
          <a:xfrm>
            <a:off x="2094088" y="493530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Dor: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47F073B-C7C7-4DDB-A355-5B9A10ADB87F}"/>
              </a:ext>
            </a:extLst>
          </p:cNvPr>
          <p:cNvSpPr txBox="1"/>
          <p:nvPr/>
        </p:nvSpPr>
        <p:spPr>
          <a:xfrm>
            <a:off x="8456151" y="495988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Necessidade: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7A0A2A-4BF8-4083-A85E-FAC4C67C13D4}"/>
              </a:ext>
            </a:extLst>
          </p:cNvPr>
          <p:cNvSpPr txBox="1"/>
          <p:nvPr/>
        </p:nvSpPr>
        <p:spPr>
          <a:xfrm>
            <a:off x="10072299" y="127364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O que vê: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C45E2F9-9AB6-4C94-9BAB-13B143D6DBCF}"/>
              </a:ext>
            </a:extLst>
          </p:cNvPr>
          <p:cNvSpPr txBox="1"/>
          <p:nvPr/>
        </p:nvSpPr>
        <p:spPr>
          <a:xfrm>
            <a:off x="725400" y="1273640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Century Gothic" panose="020B0502020202020204" pitchFamily="34" charset="0"/>
              </a:rPr>
              <a:t>O que ouve: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B79C304-1615-4B6F-AC39-EEFF1D8F8F12}"/>
              </a:ext>
            </a:extLst>
          </p:cNvPr>
          <p:cNvSpPr txBox="1"/>
          <p:nvPr/>
        </p:nvSpPr>
        <p:spPr>
          <a:xfrm>
            <a:off x="3724691" y="390006"/>
            <a:ext cx="482696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Tenho medo de adquirir e levar a doença para o meu 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Será que o mercado vai estar muito cheio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Será que eu vou conseguir trazer todas aquelas sacolas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Dor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Medo de sofrer algum acidente na rua;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Medo de se cansar em vão;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A4F3A4B-92D2-4615-ADAE-006C375EFA62}"/>
              </a:ext>
            </a:extLst>
          </p:cNvPr>
          <p:cNvSpPr txBox="1"/>
          <p:nvPr/>
        </p:nvSpPr>
        <p:spPr>
          <a:xfrm>
            <a:off x="264646" y="1790598"/>
            <a:ext cx="33730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Fique em casa 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Notícias  sobre o momento atual;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Cuidado com assaltos;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Não saia com o objetos de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O Senhor não pode sair sozinho;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BB6392E-FE25-44DA-A79B-A1B97ED3732E}"/>
              </a:ext>
            </a:extLst>
          </p:cNvPr>
          <p:cNvSpPr txBox="1"/>
          <p:nvPr/>
        </p:nvSpPr>
        <p:spPr>
          <a:xfrm>
            <a:off x="7767120" y="1900884"/>
            <a:ext cx="4244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Esposa também é aposentada;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Notícias na tv (política, futebol, Roda Roda Jequiti, Programas religiosos);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Amigos , parentes;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848826E-883F-4240-8EF9-6574D9A3012B}"/>
              </a:ext>
            </a:extLst>
          </p:cNvPr>
          <p:cNvSpPr txBox="1"/>
          <p:nvPr/>
        </p:nvSpPr>
        <p:spPr>
          <a:xfrm>
            <a:off x="3730335" y="3747543"/>
            <a:ext cx="471912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Jogo do bicho, bingo, dominó, truco;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Fisioterapia;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Cuidar das plantas, dos animais;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Reclama sobre a entregadores dos apps convencionais;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Century Gothic" panose="020B0502020202020204" pitchFamily="34" charset="0"/>
              </a:rPr>
              <a:t>Fala sobre pescaria;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entury Gothic" panose="020B0502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334A4A6-5074-4AC5-90B4-D47247D8C00B}"/>
              </a:ext>
            </a:extLst>
          </p:cNvPr>
          <p:cNvSpPr txBox="1"/>
          <p:nvPr/>
        </p:nvSpPr>
        <p:spPr>
          <a:xfrm>
            <a:off x="394834" y="5273860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Não consigo me deslocar até a farmácia(Mercado) por problemas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Possibilidade de adquirir alguma doença;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Não tenho alguém para ir nos lugares;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Não confio em “certos” apps;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C72E51A-266B-4EF6-8853-B637E79A576F}"/>
              </a:ext>
            </a:extLst>
          </p:cNvPr>
          <p:cNvSpPr txBox="1"/>
          <p:nvPr/>
        </p:nvSpPr>
        <p:spPr>
          <a:xfrm>
            <a:off x="6295661" y="5379150"/>
            <a:ext cx="562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Ter as compras em sua casa sem comprometer sua saúde;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Mais comodidade e seguridade;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Entregadores confiáveis;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App que seja acessível para usar;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5E3BADA-AD8A-42DC-93DA-1828EEBFD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1546032"/>
            <a:ext cx="2767058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2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3346111" y="3242787"/>
            <a:ext cx="54997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Contextualização</a:t>
            </a:r>
          </a:p>
        </p:txBody>
      </p:sp>
      <p:pic>
        <p:nvPicPr>
          <p:cNvPr id="20" name="Picture 11" descr="Icon&#10;&#10;Description automatically generated">
            <a:extLst>
              <a:ext uri="{FF2B5EF4-FFF2-40B4-BE49-F238E27FC236}">
                <a16:creationId xmlns:a16="http://schemas.microsoft.com/office/drawing/2014/main" id="{E9043B2B-31D0-44DA-A378-10221531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8" y="2209800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5460FF8-8161-441F-BC52-8997D426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A057C-B5D0-41C8-8C8E-621E664BB977}"/>
              </a:ext>
            </a:extLst>
          </p:cNvPr>
          <p:cNvSpPr txBox="1"/>
          <p:nvPr/>
        </p:nvSpPr>
        <p:spPr>
          <a:xfrm>
            <a:off x="2310" y="6398489"/>
            <a:ext cx="10790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W Cen MT"/>
                <a:cs typeface="Calibri"/>
              </a:rPr>
              <a:t>Dados de Estatística</a:t>
            </a:r>
            <a:r>
              <a:rPr lang="en-US" sz="1200" dirty="0">
                <a:latin typeface="TW Cen MT"/>
                <a:cs typeface="Calibri"/>
              </a:rPr>
              <a:t> do site UOL, São Paulo 07/07/2019</a:t>
            </a:r>
          </a:p>
          <a:p>
            <a:r>
              <a:rPr lang="en-US" sz="1200" dirty="0">
                <a:ea typeface="+mn-lt"/>
                <a:cs typeface="+mn-lt"/>
              </a:rPr>
              <a:t>https://noticias.uol.com.br/saude/ultimas-noticias/redacao/2019/07/07/mortes-por-queda-quadruplicam-e-se-aproximam-do-numero-de-homicidios-em-sp.htm</a:t>
            </a:r>
            <a:endParaRPr lang="en-US" dirty="0"/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4FA4425-9767-4004-AF8D-6D4AF5523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581" y="1380586"/>
            <a:ext cx="6322289" cy="3889018"/>
          </a:xfrm>
          <a:prstGeom prst="rect">
            <a:avLst/>
          </a:prstGeom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3EC9C43F-C7A7-49E6-B4D7-2AFFEDC3C318}"/>
              </a:ext>
            </a:extLst>
          </p:cNvPr>
          <p:cNvSpPr txBox="1"/>
          <p:nvPr/>
        </p:nvSpPr>
        <p:spPr>
          <a:xfrm>
            <a:off x="63423" y="1709357"/>
            <a:ext cx="56654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Dados do Bepa (Boletim Epidemiológico Paulista), divulgados pela Secretaria de Estado da Saúde, indicam que essa já é a terceira principal razão de mortalidade por causas externas quando independem do que acontece ao organismo humano. Estão nessa categoria óbitos no trânsito, homicídios, suicídios e </a:t>
            </a:r>
            <a:r>
              <a:rPr lang="en-US" sz="2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quedas fatais nas ruas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.</a:t>
            </a: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CaixaDeTexto 1">
            <a:extLst>
              <a:ext uri="{FF2B5EF4-FFF2-40B4-BE49-F238E27FC236}">
                <a16:creationId xmlns:a16="http://schemas.microsoft.com/office/drawing/2014/main" id="{C7905DA3-D826-42C8-8257-0CA90AC0AE11}"/>
              </a:ext>
            </a:extLst>
          </p:cNvPr>
          <p:cNvSpPr txBox="1"/>
          <p:nvPr/>
        </p:nvSpPr>
        <p:spPr>
          <a:xfrm>
            <a:off x="225060" y="219992"/>
            <a:ext cx="1131115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 </a:t>
            </a: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O número de mortes por queda quadruplicou no estado de São 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Paulo nos últimos 16 anos em </a:t>
            </a:r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idosos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. </a:t>
            </a: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25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09561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246323" y="3934651"/>
            <a:ext cx="6267674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latin typeface="TW Cen MT"/>
              </a:rPr>
              <a:t>Decidimos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criar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esse</a:t>
            </a:r>
            <a:r>
              <a:rPr lang="en-US" sz="2400" dirty="0">
                <a:latin typeface="TW Cen MT"/>
              </a:rPr>
              <a:t> app, com o </a:t>
            </a:r>
            <a:r>
              <a:rPr lang="en-US" sz="2400" dirty="0" err="1">
                <a:latin typeface="TW Cen MT"/>
              </a:rPr>
              <a:t>intuito</a:t>
            </a:r>
            <a:r>
              <a:rPr lang="en-US" sz="2400" dirty="0">
                <a:latin typeface="TW Cen MT"/>
              </a:rPr>
              <a:t> de </a:t>
            </a:r>
            <a:r>
              <a:rPr lang="en-US" sz="2400" dirty="0" err="1">
                <a:latin typeface="TW Cen MT"/>
              </a:rPr>
              <a:t>fornecer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solução</a:t>
            </a:r>
            <a:r>
              <a:rPr lang="en-US" sz="2400" dirty="0">
                <a:latin typeface="TW Cen MT"/>
              </a:rPr>
              <a:t>, tanto para </a:t>
            </a:r>
            <a:r>
              <a:rPr lang="en-US" sz="2400" dirty="0" err="1">
                <a:latin typeface="TW Cen MT"/>
              </a:rPr>
              <a:t>aqueles</a:t>
            </a:r>
            <a:r>
              <a:rPr lang="en-US" sz="2400" dirty="0">
                <a:latin typeface="TW Cen MT"/>
              </a:rPr>
              <a:t> que </a:t>
            </a:r>
            <a:r>
              <a:rPr lang="en-US" sz="2400" dirty="0" err="1">
                <a:latin typeface="TW Cen MT"/>
              </a:rPr>
              <a:t>não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podem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deixar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suas</a:t>
            </a:r>
            <a:r>
              <a:rPr lang="en-US" sz="2400" dirty="0">
                <a:latin typeface="TW Cen MT"/>
              </a:rPr>
              <a:t> casas  </a:t>
            </a:r>
            <a:r>
              <a:rPr lang="en-US" sz="2400" dirty="0" err="1">
                <a:latin typeface="TW Cen MT"/>
              </a:rPr>
              <a:t>nesse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momento</a:t>
            </a:r>
            <a:r>
              <a:rPr lang="en-US" sz="2400" dirty="0">
                <a:latin typeface="TW Cen MT"/>
              </a:rPr>
              <a:t>, </a:t>
            </a:r>
            <a:r>
              <a:rPr lang="en-US" sz="2400" dirty="0" err="1">
                <a:latin typeface="TW Cen MT"/>
              </a:rPr>
              <a:t>quanto</a:t>
            </a:r>
            <a:r>
              <a:rPr lang="en-US" sz="2400" dirty="0">
                <a:latin typeface="TW Cen MT"/>
              </a:rPr>
              <a:t> para </a:t>
            </a:r>
            <a:r>
              <a:rPr lang="en-US" sz="2400" dirty="0" err="1">
                <a:latin typeface="TW Cen MT"/>
              </a:rPr>
              <a:t>aqueles</a:t>
            </a:r>
            <a:r>
              <a:rPr lang="en-US" sz="2400" dirty="0">
                <a:latin typeface="TW Cen MT"/>
              </a:rPr>
              <a:t> que </a:t>
            </a:r>
            <a:r>
              <a:rPr lang="en-US" sz="2400" dirty="0" err="1">
                <a:latin typeface="TW Cen MT"/>
              </a:rPr>
              <a:t>não</a:t>
            </a:r>
            <a:r>
              <a:rPr lang="en-US" sz="2400" dirty="0">
                <a:latin typeface="TW Cen MT"/>
              </a:rPr>
              <a:t>      </a:t>
            </a:r>
            <a:r>
              <a:rPr lang="en-US" sz="2400" dirty="0" err="1">
                <a:latin typeface="TW Cen MT"/>
              </a:rPr>
              <a:t>tem</a:t>
            </a:r>
            <a:r>
              <a:rPr lang="en-US" sz="2400" dirty="0">
                <a:latin typeface="TW Cen MT"/>
              </a:rPr>
              <a:t> tempo para </a:t>
            </a:r>
            <a:r>
              <a:rPr lang="en-US" sz="2400" dirty="0" err="1">
                <a:latin typeface="TW Cen MT"/>
              </a:rPr>
              <a:t>dispor</a:t>
            </a:r>
            <a:r>
              <a:rPr lang="en-US" sz="2400" dirty="0">
                <a:latin typeface="TW Cen MT"/>
              </a:rPr>
              <a:t> a </a:t>
            </a:r>
            <a:r>
              <a:rPr lang="en-US" sz="2400" dirty="0" err="1">
                <a:latin typeface="TW Cen MT"/>
              </a:rPr>
              <a:t>compras</a:t>
            </a:r>
            <a:r>
              <a:rPr lang="en-US" sz="2400" dirty="0">
                <a:latin typeface="TW Cen MT"/>
              </a:rPr>
              <a:t> </a:t>
            </a:r>
            <a:r>
              <a:rPr lang="en-US" sz="2400" dirty="0" err="1">
                <a:latin typeface="TW Cen MT"/>
              </a:rPr>
              <a:t>essenciais</a:t>
            </a:r>
            <a:r>
              <a:rPr lang="en-US" sz="2400" dirty="0">
                <a:latin typeface="TW Cen MT"/>
              </a:rPr>
              <a:t>.</a:t>
            </a:r>
            <a:endParaRPr lang="en-US" sz="2400" dirty="0">
              <a:cs typeface="Calibri" panose="020F0502020204030204"/>
            </a:endParaRP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BEE25F6-9759-4F5E-9286-155C992A9D4D}"/>
              </a:ext>
            </a:extLst>
          </p:cNvPr>
          <p:cNvSpPr/>
          <p:nvPr/>
        </p:nvSpPr>
        <p:spPr>
          <a:xfrm rot="600000">
            <a:off x="1732502" y="519577"/>
            <a:ext cx="2398204" cy="2376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808799-3166-423F-B972-DB3F666D11AD}"/>
              </a:ext>
            </a:extLst>
          </p:cNvPr>
          <p:cNvSpPr txBox="1"/>
          <p:nvPr/>
        </p:nvSpPr>
        <p:spPr>
          <a:xfrm>
            <a:off x="4416430" y="256653"/>
            <a:ext cx="7722594" cy="3231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>
                <a:latin typeface="TW Cen MT"/>
                <a:cs typeface="Calibri"/>
              </a:rPr>
              <a:t>Pensando nisso, criamos o aplicativo "Vai Ali Pra Mim", visando na segurança </a:t>
            </a:r>
            <a:r>
              <a:rPr lang="en-US" sz="2400" dirty="0">
                <a:latin typeface="TW Cen MT"/>
                <a:cs typeface="Calibri"/>
              </a:rPr>
              <a:t>e confiança que podemos levar para as pessoas da vizinhança (idosos ou pessoas com mobilidade reduzida). </a:t>
            </a:r>
          </a:p>
          <a:p>
            <a:pPr algn="ctr"/>
            <a:r>
              <a:rPr lang="en-US" sz="2400" dirty="0">
                <a:latin typeface="TW Cen MT"/>
                <a:cs typeface="Calibri"/>
              </a:rPr>
              <a:t>Vamos unir aqueles que vão periodicamente ao mercado e as </a:t>
            </a:r>
            <a:r>
              <a:rPr lang="en-US" sz="2400" err="1">
                <a:latin typeface="TW Cen MT"/>
                <a:cs typeface="Calibri"/>
              </a:rPr>
              <a:t>lojas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>
                <a:latin typeface="TW Cen MT"/>
                <a:cs typeface="Calibri"/>
              </a:rPr>
              <a:t>locais, às pessoas que necessitam de </a:t>
            </a:r>
            <a:r>
              <a:rPr lang="en-US" sz="2400" err="1">
                <a:latin typeface="TW Cen MT"/>
                <a:cs typeface="Calibri"/>
              </a:rPr>
              <a:t>ajuda</a:t>
            </a:r>
            <a:r>
              <a:rPr lang="en-US" sz="2400" dirty="0">
                <a:latin typeface="TW Cen MT"/>
                <a:cs typeface="Calibri"/>
              </a:rPr>
              <a:t>.</a:t>
            </a:r>
            <a:endParaRPr lang="en-US" sz="2400">
              <a:cs typeface="Calibri" panose="020F0502020204030204"/>
            </a:endParaRP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FE12160-A30C-4260-99D4-EF0803125B6D}"/>
              </a:ext>
            </a:extLst>
          </p:cNvPr>
          <p:cNvSpPr/>
          <p:nvPr/>
        </p:nvSpPr>
        <p:spPr>
          <a:xfrm rot="600000">
            <a:off x="8630877" y="3838655"/>
            <a:ext cx="2398204" cy="2376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801B703-737B-42B0-B4B4-818B82E7B884}"/>
              </a:ext>
            </a:extLst>
          </p:cNvPr>
          <p:cNvSpPr/>
          <p:nvPr/>
        </p:nvSpPr>
        <p:spPr>
          <a:xfrm rot="600000">
            <a:off x="6990881" y="2876627"/>
            <a:ext cx="3047816" cy="28034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04DD701-10E4-4F53-8F08-2213900CD770}"/>
              </a:ext>
            </a:extLst>
          </p:cNvPr>
          <p:cNvSpPr/>
          <p:nvPr/>
        </p:nvSpPr>
        <p:spPr>
          <a:xfrm rot="600000">
            <a:off x="866814" y="1301443"/>
            <a:ext cx="2398204" cy="2376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454FFB3-5B8F-4D73-B189-0D4123AF1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666" y="3195909"/>
            <a:ext cx="3653290" cy="232176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408ACD17-D904-4927-91F9-158C49834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52" y="1307522"/>
            <a:ext cx="1947026" cy="21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25" y="-34381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8C2CB8E-A70F-411D-BF15-3BBFE4186CF0}"/>
              </a:ext>
            </a:extLst>
          </p:cNvPr>
          <p:cNvSpPr/>
          <p:nvPr/>
        </p:nvSpPr>
        <p:spPr>
          <a:xfrm rot="1020000">
            <a:off x="585816" y="377988"/>
            <a:ext cx="3119168" cy="3569682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8FE78A6-7FC6-4FFD-94A0-168BB733C7A2}"/>
              </a:ext>
            </a:extLst>
          </p:cNvPr>
          <p:cNvSpPr/>
          <p:nvPr/>
        </p:nvSpPr>
        <p:spPr>
          <a:xfrm>
            <a:off x="610281" y="455144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78F2D6-C822-4CCE-AC33-6FB239F4927F}"/>
              </a:ext>
            </a:extLst>
          </p:cNvPr>
          <p:cNvSpPr/>
          <p:nvPr/>
        </p:nvSpPr>
        <p:spPr>
          <a:xfrm rot="1020000">
            <a:off x="4168741" y="1305137"/>
            <a:ext cx="3119168" cy="3569682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CDBB97F-EF21-4ACA-A2AF-C0AB92137DE2}"/>
              </a:ext>
            </a:extLst>
          </p:cNvPr>
          <p:cNvSpPr/>
          <p:nvPr/>
        </p:nvSpPr>
        <p:spPr>
          <a:xfrm>
            <a:off x="4207605" y="1305137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D343E28-7BFA-4968-89FF-971F14D5B296}"/>
              </a:ext>
            </a:extLst>
          </p:cNvPr>
          <p:cNvSpPr/>
          <p:nvPr/>
        </p:nvSpPr>
        <p:spPr>
          <a:xfrm rot="1020000">
            <a:off x="7968105" y="2505516"/>
            <a:ext cx="3119168" cy="3569682"/>
          </a:xfrm>
          <a:prstGeom prst="roundRect">
            <a:avLst/>
          </a:prstGeom>
          <a:solidFill>
            <a:srgbClr val="2A3F74"/>
          </a:solidFill>
          <a:ln>
            <a:solidFill>
              <a:srgbClr val="2A3F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75AE245-0CC6-4B57-963B-3C53EEDFD15F}"/>
              </a:ext>
            </a:extLst>
          </p:cNvPr>
          <p:cNvSpPr/>
          <p:nvPr/>
        </p:nvSpPr>
        <p:spPr>
          <a:xfrm>
            <a:off x="7958039" y="2462017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17039E-A19C-41F8-B7F9-70A3A352E874}"/>
              </a:ext>
            </a:extLst>
          </p:cNvPr>
          <p:cNvSpPr txBox="1"/>
          <p:nvPr/>
        </p:nvSpPr>
        <p:spPr>
          <a:xfrm>
            <a:off x="1673155" y="958944"/>
            <a:ext cx="109677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Missão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B1AC7E-EA8A-4556-B658-D291F1E06F14}"/>
              </a:ext>
            </a:extLst>
          </p:cNvPr>
          <p:cNvSpPr txBox="1"/>
          <p:nvPr/>
        </p:nvSpPr>
        <p:spPr>
          <a:xfrm>
            <a:off x="733425" y="1543754"/>
            <a:ext cx="288995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Trabalhamos para atender às necessidades do cliente, de forma que traga segurança e confiabilidade.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C830F3-AC70-48EA-8EC7-D14487F131C4}"/>
              </a:ext>
            </a:extLst>
          </p:cNvPr>
          <p:cNvSpPr txBox="1"/>
          <p:nvPr/>
        </p:nvSpPr>
        <p:spPr>
          <a:xfrm>
            <a:off x="5331870" y="1727416"/>
            <a:ext cx="914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Visão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511AB3-6DC1-4958-ACC0-81D32AA8BA3A}"/>
              </a:ext>
            </a:extLst>
          </p:cNvPr>
          <p:cNvSpPr txBox="1"/>
          <p:nvPr/>
        </p:nvSpPr>
        <p:spPr>
          <a:xfrm>
            <a:off x="4258740" y="2143918"/>
            <a:ext cx="297264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O grande objetivo do Vai ali Pra mim é contribuir para melhoria da vizinhança, fazendo com que cada pessoa possa ter </a:t>
            </a:r>
            <a:r>
              <a:rPr lang="pt-BR" sz="2000">
                <a:latin typeface="Tw Cen MT"/>
              </a:rPr>
              <a:t>a vontade de ajudar </a:t>
            </a:r>
            <a:r>
              <a:rPr lang="pt-BR" sz="2000" dirty="0">
                <a:latin typeface="Tw Cen MT"/>
              </a:rPr>
              <a:t>ao próximo de forma voluntária.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8A0A4EC-5E5D-4BDD-A428-604668150C9D}"/>
              </a:ext>
            </a:extLst>
          </p:cNvPr>
          <p:cNvSpPr txBox="1"/>
          <p:nvPr/>
        </p:nvSpPr>
        <p:spPr>
          <a:xfrm>
            <a:off x="9037095" y="2771864"/>
            <a:ext cx="115474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Valores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A16A99-024B-4282-A29F-7234BB5917EA}"/>
              </a:ext>
            </a:extLst>
          </p:cNvPr>
          <p:cNvSpPr txBox="1"/>
          <p:nvPr/>
        </p:nvSpPr>
        <p:spPr>
          <a:xfrm>
            <a:off x="8031301" y="3218243"/>
            <a:ext cx="297264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Os princípios seguidos pelo Vai Ali Pra mim são baseados no altruísmo e empatia. Pensando na tranquilidade, segurança e confiança aos nossos colaboradores e clientes.</a:t>
            </a:r>
          </a:p>
        </p:txBody>
      </p:sp>
    </p:spTree>
    <p:extLst>
      <p:ext uri="{BB962C8B-B14F-4D97-AF65-F5344CB8AC3E}">
        <p14:creationId xmlns:p14="http://schemas.microsoft.com/office/powerpoint/2010/main" val="11671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C57997B-25E3-4807-91E4-BB29619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667" y="-3552436"/>
            <a:ext cx="12420000" cy="1242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AFE8">
              <a:alpha val="74902"/>
            </a:srgbClr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312E1C-3B90-46AF-BCC1-1AA730007573}"/>
              </a:ext>
            </a:extLst>
          </p:cNvPr>
          <p:cNvSpPr txBox="1"/>
          <p:nvPr/>
        </p:nvSpPr>
        <p:spPr>
          <a:xfrm>
            <a:off x="3889037" y="3288357"/>
            <a:ext cx="3814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 PM </a:t>
            </a:r>
            <a:r>
              <a:rPr lang="pt-BR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Canvas</a:t>
            </a:r>
            <a:endParaRPr lang="pt-BR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91251"/>
            <a:ext cx="842389" cy="523874"/>
          </a:xfrm>
          <a:prstGeom prst="rect">
            <a:avLst/>
          </a:prstGeom>
        </p:spPr>
      </p:pic>
      <p:pic>
        <p:nvPicPr>
          <p:cNvPr id="7" name="Picture 12" descr="Icon&#10;&#10;Description automatically generated">
            <a:extLst>
              <a:ext uri="{FF2B5EF4-FFF2-40B4-BE49-F238E27FC236}">
                <a16:creationId xmlns:a16="http://schemas.microsoft.com/office/drawing/2014/main" id="{C49A9AF4-9636-4572-998B-41E8843A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059" y="2209800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121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1106</Words>
  <Application>Microsoft Office PowerPoint</Application>
  <PresentationFormat>Widescreen</PresentationFormat>
  <Paragraphs>204</Paragraphs>
  <Slides>36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Exo 2</vt:lpstr>
      <vt:lpstr>Tw Cen MT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Johan Gabriel</dc:creator>
  <cp:lastModifiedBy>Wellington Macena</cp:lastModifiedBy>
  <cp:revision>386</cp:revision>
  <dcterms:created xsi:type="dcterms:W3CDTF">2021-04-09T14:15:46Z</dcterms:created>
  <dcterms:modified xsi:type="dcterms:W3CDTF">2021-04-20T23:30:10Z</dcterms:modified>
</cp:coreProperties>
</file>